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0" r:id="rId2"/>
    <p:sldMasterId id="2147483680" r:id="rId3"/>
  </p:sldMasterIdLst>
  <p:notesMasterIdLst>
    <p:notesMasterId r:id="rId29"/>
  </p:notesMasterIdLst>
  <p:handoutMasterIdLst>
    <p:handoutMasterId r:id="rId30"/>
  </p:handoutMasterIdLst>
  <p:sldIdLst>
    <p:sldId id="269" r:id="rId4"/>
    <p:sldId id="286" r:id="rId5"/>
    <p:sldId id="287" r:id="rId6"/>
    <p:sldId id="288" r:id="rId7"/>
    <p:sldId id="289" r:id="rId8"/>
    <p:sldId id="290" r:id="rId9"/>
    <p:sldId id="291" r:id="rId10"/>
    <p:sldId id="292" r:id="rId11"/>
    <p:sldId id="260" r:id="rId12"/>
    <p:sldId id="262" r:id="rId13"/>
    <p:sldId id="265" r:id="rId14"/>
    <p:sldId id="281" r:id="rId15"/>
    <p:sldId id="279" r:id="rId16"/>
    <p:sldId id="294" r:id="rId17"/>
    <p:sldId id="295" r:id="rId18"/>
    <p:sldId id="296" r:id="rId19"/>
    <p:sldId id="271" r:id="rId20"/>
    <p:sldId id="272" r:id="rId21"/>
    <p:sldId id="273" r:id="rId22"/>
    <p:sldId id="282" r:id="rId23"/>
    <p:sldId id="266" r:id="rId24"/>
    <p:sldId id="267" r:id="rId25"/>
    <p:sldId id="268" r:id="rId26"/>
    <p:sldId id="297"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52" autoAdjust="0"/>
    <p:restoredTop sz="94660"/>
  </p:normalViewPr>
  <p:slideViewPr>
    <p:cSldViewPr snapToGrid="0">
      <p:cViewPr varScale="1">
        <p:scale>
          <a:sx n="89" d="100"/>
          <a:sy n="89" d="100"/>
        </p:scale>
        <p:origin x="45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jimbuckheit:Desktop:BEF%20growth.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jbuckheit\Desktop\State%20funding%20share%20over%20tim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dirty="0">
                <a:solidFill>
                  <a:srgbClr val="FFC000"/>
                </a:solidFill>
              </a:rPr>
              <a:t>Basic</a:t>
            </a:r>
            <a:r>
              <a:rPr lang="en-US" sz="1800" baseline="0" dirty="0">
                <a:solidFill>
                  <a:srgbClr val="FFC000"/>
                </a:solidFill>
              </a:rPr>
              <a:t> Education Funding</a:t>
            </a:r>
          </a:p>
          <a:p>
            <a:pPr>
              <a:defRPr/>
            </a:pPr>
            <a:r>
              <a:rPr lang="en-US" sz="1800" baseline="0" dirty="0">
                <a:solidFill>
                  <a:srgbClr val="FFC000"/>
                </a:solidFill>
              </a:rPr>
              <a:t>Year-to-Year Change</a:t>
            </a:r>
          </a:p>
          <a:p>
            <a:pPr>
              <a:defRPr/>
            </a:pPr>
            <a:r>
              <a:rPr lang="en-US" sz="1800" baseline="0" dirty="0">
                <a:solidFill>
                  <a:srgbClr val="FFC000"/>
                </a:solidFill>
              </a:rPr>
              <a:t>1994 to 2014</a:t>
            </a:r>
            <a:endParaRPr lang="en-US" sz="1800" dirty="0">
              <a:solidFill>
                <a:srgbClr val="FFC000"/>
              </a:solidFill>
            </a:endParaRPr>
          </a:p>
        </c:rich>
      </c:tx>
      <c:layout>
        <c:manualLayout>
          <c:xMode val="edge"/>
          <c:yMode val="edge"/>
          <c:x val="0.342401324834396"/>
          <c:y val="0"/>
        </c:manualLayout>
      </c:layout>
      <c:overlay val="0"/>
    </c:title>
    <c:autoTitleDeleted val="0"/>
    <c:plotArea>
      <c:layout>
        <c:manualLayout>
          <c:layoutTarget val="inner"/>
          <c:xMode val="edge"/>
          <c:yMode val="edge"/>
          <c:x val="0.12814129483814499"/>
          <c:y val="0.16600534308211501"/>
          <c:w val="0.82454305711786002"/>
          <c:h val="0.77380952380952395"/>
        </c:manualLayout>
      </c:layout>
      <c:barChart>
        <c:barDir val="col"/>
        <c:grouping val="clustered"/>
        <c:varyColors val="0"/>
        <c:ser>
          <c:idx val="0"/>
          <c:order val="0"/>
          <c:spPr>
            <a:solidFill>
              <a:srgbClr val="0070C0"/>
            </a:solidFill>
          </c:spPr>
          <c:invertIfNegative val="0"/>
          <c:val>
            <c:numRef>
              <c:f>Sheet1!$J$6:$AC$6</c:f>
              <c:numCache>
                <c:formatCode>0.0%</c:formatCode>
                <c:ptCount val="20"/>
                <c:pt idx="0">
                  <c:v>4.5706991412939803E-2</c:v>
                </c:pt>
                <c:pt idx="1">
                  <c:v>0</c:v>
                </c:pt>
                <c:pt idx="2">
                  <c:v>2.69484808402508E-2</c:v>
                </c:pt>
                <c:pt idx="3">
                  <c:v>3.47229067338648E-2</c:v>
                </c:pt>
                <c:pt idx="4">
                  <c:v>3.03019061393477E-2</c:v>
                </c:pt>
                <c:pt idx="5">
                  <c:v>3.1973946070938702E-2</c:v>
                </c:pt>
                <c:pt idx="6">
                  <c:v>4.4259516287830501E-2</c:v>
                </c:pt>
                <c:pt idx="7">
                  <c:v>3.1591837597229201E-2</c:v>
                </c:pt>
                <c:pt idx="8">
                  <c:v>2.9894671563691799E-2</c:v>
                </c:pt>
                <c:pt idx="9">
                  <c:v>3.57783377236933E-2</c:v>
                </c:pt>
                <c:pt idx="10">
                  <c:v>3.0071070298173401E-2</c:v>
                </c:pt>
                <c:pt idx="11">
                  <c:v>6.5295981267317005E-2</c:v>
                </c:pt>
                <c:pt idx="12">
                  <c:v>3.48709067885382E-2</c:v>
                </c:pt>
                <c:pt idx="13">
                  <c:v>5.5498319416000398E-2</c:v>
                </c:pt>
                <c:pt idx="14">
                  <c:v>5.7338366870581102E-2</c:v>
                </c:pt>
                <c:pt idx="15">
                  <c:v>4.4911293085997901E-2</c:v>
                </c:pt>
                <c:pt idx="16">
                  <c:v>-7.2760932086828295E-2</c:v>
                </c:pt>
                <c:pt idx="17">
                  <c:v>7.2844937074281399E-3</c:v>
                </c:pt>
                <c:pt idx="18">
                  <c:v>2.4099713153889799E-2</c:v>
                </c:pt>
                <c:pt idx="19">
                  <c:v>0</c:v>
                </c:pt>
              </c:numCache>
            </c:numRef>
          </c:val>
        </c:ser>
        <c:dLbls>
          <c:showLegendKey val="0"/>
          <c:showVal val="0"/>
          <c:showCatName val="0"/>
          <c:showSerName val="0"/>
          <c:showPercent val="0"/>
          <c:showBubbleSize val="0"/>
        </c:dLbls>
        <c:gapWidth val="150"/>
        <c:axId val="203121816"/>
        <c:axId val="203122208"/>
      </c:barChart>
      <c:catAx>
        <c:axId val="203121816"/>
        <c:scaling>
          <c:orientation val="minMax"/>
        </c:scaling>
        <c:delete val="1"/>
        <c:axPos val="b"/>
        <c:majorTickMark val="out"/>
        <c:minorTickMark val="none"/>
        <c:tickLblPos val="nextTo"/>
        <c:crossAx val="203122208"/>
        <c:crosses val="autoZero"/>
        <c:auto val="1"/>
        <c:lblAlgn val="ctr"/>
        <c:lblOffset val="100"/>
        <c:noMultiLvlLbl val="0"/>
      </c:catAx>
      <c:valAx>
        <c:axId val="203122208"/>
        <c:scaling>
          <c:orientation val="minMax"/>
        </c:scaling>
        <c:delete val="0"/>
        <c:axPos val="l"/>
        <c:majorGridlines/>
        <c:numFmt formatCode="0.0%" sourceLinked="1"/>
        <c:majorTickMark val="out"/>
        <c:minorTickMark val="none"/>
        <c:tickLblPos val="nextTo"/>
        <c:txPr>
          <a:bodyPr/>
          <a:lstStyle/>
          <a:p>
            <a:pPr>
              <a:defRPr sz="1600" b="1"/>
            </a:pPr>
            <a:endParaRPr lang="en-US"/>
          </a:p>
        </c:txPr>
        <c:crossAx val="20312181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800"/>
            </a:pPr>
            <a:r>
              <a:rPr lang="en-US" sz="2400" b="1" i="0" baseline="0" dirty="0">
                <a:solidFill>
                  <a:srgbClr val="FFC000"/>
                </a:solidFill>
                <a:effectLst/>
              </a:rPr>
              <a:t>State Share of PK-12 Education </a:t>
            </a:r>
            <a:r>
              <a:rPr lang="en-US" sz="2400" b="1" i="0" baseline="0" dirty="0" smtClean="0">
                <a:solidFill>
                  <a:srgbClr val="FFC000"/>
                </a:solidFill>
                <a:effectLst/>
              </a:rPr>
              <a:t>Funding</a:t>
            </a:r>
          </a:p>
          <a:p>
            <a:pPr>
              <a:defRPr sz="2800"/>
            </a:pPr>
            <a:r>
              <a:rPr lang="en-US" sz="2400" b="1" i="0" baseline="0" dirty="0" smtClean="0">
                <a:solidFill>
                  <a:srgbClr val="FFC000"/>
                </a:solidFill>
                <a:effectLst/>
              </a:rPr>
              <a:t>PA &amp; National Average</a:t>
            </a:r>
            <a:endParaRPr lang="en-US" sz="2400" dirty="0">
              <a:solidFill>
                <a:srgbClr val="FFC000"/>
              </a:solidFill>
              <a:effectLst/>
            </a:endParaRPr>
          </a:p>
        </c:rich>
      </c:tx>
      <c:layout>
        <c:manualLayout>
          <c:xMode val="edge"/>
          <c:yMode val="edge"/>
          <c:x val="0.15899705014749299"/>
          <c:y val="2.3809523809523801E-2"/>
        </c:manualLayout>
      </c:layout>
      <c:overlay val="1"/>
    </c:title>
    <c:autoTitleDeleted val="0"/>
    <c:plotArea>
      <c:layout>
        <c:manualLayout>
          <c:layoutTarget val="inner"/>
          <c:xMode val="edge"/>
          <c:yMode val="edge"/>
          <c:x val="0.16004029916614401"/>
          <c:y val="0.183014310711161"/>
          <c:w val="0.68274405964741203"/>
          <c:h val="0.65480721159855004"/>
        </c:manualLayout>
      </c:layout>
      <c:lineChart>
        <c:grouping val="standard"/>
        <c:varyColors val="0"/>
        <c:ser>
          <c:idx val="0"/>
          <c:order val="0"/>
          <c:tx>
            <c:strRef>
              <c:f>Sheet1!$C$11</c:f>
              <c:strCache>
                <c:ptCount val="1"/>
                <c:pt idx="0">
                  <c:v>National Average</c:v>
                </c:pt>
              </c:strCache>
            </c:strRef>
          </c:tx>
          <c:spPr>
            <a:ln w="44450"/>
          </c:spPr>
          <c:marker>
            <c:symbol val="none"/>
          </c:marker>
          <c:cat>
            <c:strRef>
              <c:f>Sheet1!$D$10:$X$10</c:f>
              <c:strCache>
                <c:ptCount val="21"/>
                <c:pt idx="0">
                  <c:v>1992-93</c:v>
                </c:pt>
                <c:pt idx="1">
                  <c:v>1993-94</c:v>
                </c:pt>
                <c:pt idx="2">
                  <c:v>1994-95</c:v>
                </c:pt>
                <c:pt idx="3">
                  <c:v>1995-96</c:v>
                </c:pt>
                <c:pt idx="4">
                  <c:v>1996-97</c:v>
                </c:pt>
                <c:pt idx="5">
                  <c:v>1997-98</c:v>
                </c:pt>
                <c:pt idx="6">
                  <c:v>1998-99</c:v>
                </c:pt>
                <c:pt idx="7">
                  <c:v>1999-00</c:v>
                </c:pt>
                <c:pt idx="8">
                  <c:v>2000-01</c:v>
                </c:pt>
                <c:pt idx="9">
                  <c:v>2001-02</c:v>
                </c:pt>
                <c:pt idx="10">
                  <c:v>2002-03</c:v>
                </c:pt>
                <c:pt idx="11">
                  <c:v>2003-04</c:v>
                </c:pt>
                <c:pt idx="12">
                  <c:v>2004-05</c:v>
                </c:pt>
                <c:pt idx="13">
                  <c:v>2005-06</c:v>
                </c:pt>
                <c:pt idx="14">
                  <c:v>2006-07</c:v>
                </c:pt>
                <c:pt idx="15">
                  <c:v>2007-08</c:v>
                </c:pt>
                <c:pt idx="16">
                  <c:v>2008-09</c:v>
                </c:pt>
                <c:pt idx="17">
                  <c:v>2009-10</c:v>
                </c:pt>
                <c:pt idx="18">
                  <c:v>2010-11</c:v>
                </c:pt>
                <c:pt idx="19">
                  <c:v>2011-12</c:v>
                </c:pt>
                <c:pt idx="20">
                  <c:v>2012-13</c:v>
                </c:pt>
              </c:strCache>
            </c:strRef>
          </c:cat>
          <c:val>
            <c:numRef>
              <c:f>Sheet1!$D$11:$X$11</c:f>
              <c:numCache>
                <c:formatCode>0%</c:formatCode>
                <c:ptCount val="21"/>
                <c:pt idx="0">
                  <c:v>0.45600000000000002</c:v>
                </c:pt>
                <c:pt idx="1">
                  <c:v>0.45200000000000001</c:v>
                </c:pt>
                <c:pt idx="2">
                  <c:v>0.46800000000000003</c:v>
                </c:pt>
                <c:pt idx="3">
                  <c:v>0.47499999999999998</c:v>
                </c:pt>
                <c:pt idx="4">
                  <c:v>0.48</c:v>
                </c:pt>
                <c:pt idx="5">
                  <c:v>0.48399999999999999</c:v>
                </c:pt>
                <c:pt idx="6">
                  <c:v>0.48699999999999999</c:v>
                </c:pt>
                <c:pt idx="7">
                  <c:v>0.495</c:v>
                </c:pt>
                <c:pt idx="8">
                  <c:v>0.497</c:v>
                </c:pt>
                <c:pt idx="9">
                  <c:v>0.49199999999999999</c:v>
                </c:pt>
                <c:pt idx="10">
                  <c:v>0.48699999999999999</c:v>
                </c:pt>
                <c:pt idx="11">
                  <c:v>0.47099999999999997</c:v>
                </c:pt>
                <c:pt idx="12">
                  <c:v>0.46899999999999997</c:v>
                </c:pt>
                <c:pt idx="13">
                  <c:v>0.46500000000000002</c:v>
                </c:pt>
                <c:pt idx="14">
                  <c:v>0.47599999999999998</c:v>
                </c:pt>
                <c:pt idx="15">
                  <c:v>0.48299999999999998</c:v>
                </c:pt>
                <c:pt idx="16">
                  <c:v>0.46700000000000003</c:v>
                </c:pt>
                <c:pt idx="17">
                  <c:v>0.435</c:v>
                </c:pt>
                <c:pt idx="18">
                  <c:v>0.441</c:v>
                </c:pt>
              </c:numCache>
            </c:numRef>
          </c:val>
          <c:smooth val="0"/>
        </c:ser>
        <c:ser>
          <c:idx val="1"/>
          <c:order val="1"/>
          <c:tx>
            <c:strRef>
              <c:f>Sheet1!$C$12</c:f>
              <c:strCache>
                <c:ptCount val="1"/>
                <c:pt idx="0">
                  <c:v>Pennsylvania</c:v>
                </c:pt>
              </c:strCache>
            </c:strRef>
          </c:tx>
          <c:spPr>
            <a:ln w="44450">
              <a:solidFill>
                <a:srgbClr val="C00000"/>
              </a:solidFill>
            </a:ln>
          </c:spPr>
          <c:marker>
            <c:symbol val="none"/>
          </c:marker>
          <c:cat>
            <c:strRef>
              <c:f>Sheet1!$D$10:$X$10</c:f>
              <c:strCache>
                <c:ptCount val="21"/>
                <c:pt idx="0">
                  <c:v>1992-93</c:v>
                </c:pt>
                <c:pt idx="1">
                  <c:v>1993-94</c:v>
                </c:pt>
                <c:pt idx="2">
                  <c:v>1994-95</c:v>
                </c:pt>
                <c:pt idx="3">
                  <c:v>1995-96</c:v>
                </c:pt>
                <c:pt idx="4">
                  <c:v>1996-97</c:v>
                </c:pt>
                <c:pt idx="5">
                  <c:v>1997-98</c:v>
                </c:pt>
                <c:pt idx="6">
                  <c:v>1998-99</c:v>
                </c:pt>
                <c:pt idx="7">
                  <c:v>1999-00</c:v>
                </c:pt>
                <c:pt idx="8">
                  <c:v>2000-01</c:v>
                </c:pt>
                <c:pt idx="9">
                  <c:v>2001-02</c:v>
                </c:pt>
                <c:pt idx="10">
                  <c:v>2002-03</c:v>
                </c:pt>
                <c:pt idx="11">
                  <c:v>2003-04</c:v>
                </c:pt>
                <c:pt idx="12">
                  <c:v>2004-05</c:v>
                </c:pt>
                <c:pt idx="13">
                  <c:v>2005-06</c:v>
                </c:pt>
                <c:pt idx="14">
                  <c:v>2006-07</c:v>
                </c:pt>
                <c:pt idx="15">
                  <c:v>2007-08</c:v>
                </c:pt>
                <c:pt idx="16">
                  <c:v>2008-09</c:v>
                </c:pt>
                <c:pt idx="17">
                  <c:v>2009-10</c:v>
                </c:pt>
                <c:pt idx="18">
                  <c:v>2010-11</c:v>
                </c:pt>
                <c:pt idx="19">
                  <c:v>2011-12</c:v>
                </c:pt>
                <c:pt idx="20">
                  <c:v>2012-13</c:v>
                </c:pt>
              </c:strCache>
            </c:strRef>
          </c:cat>
          <c:val>
            <c:numRef>
              <c:f>Sheet1!$D$12:$X$12</c:f>
              <c:numCache>
                <c:formatCode>0%</c:formatCode>
                <c:ptCount val="21"/>
                <c:pt idx="0">
                  <c:v>0.4</c:v>
                </c:pt>
                <c:pt idx="1">
                  <c:v>0.40300000000000002</c:v>
                </c:pt>
                <c:pt idx="2">
                  <c:v>0.40100000000000002</c:v>
                </c:pt>
                <c:pt idx="3">
                  <c:v>0.39800000000000002</c:v>
                </c:pt>
                <c:pt idx="4">
                  <c:v>0.39100000000000001</c:v>
                </c:pt>
                <c:pt idx="5">
                  <c:v>0.38700000000000001</c:v>
                </c:pt>
                <c:pt idx="6">
                  <c:v>0.38200000000000001</c:v>
                </c:pt>
                <c:pt idx="7">
                  <c:v>0.378</c:v>
                </c:pt>
                <c:pt idx="8">
                  <c:v>0.378</c:v>
                </c:pt>
                <c:pt idx="9">
                  <c:v>0.378</c:v>
                </c:pt>
                <c:pt idx="10">
                  <c:v>0.36599999999999999</c:v>
                </c:pt>
                <c:pt idx="11">
                  <c:v>0.35799999999999998</c:v>
                </c:pt>
                <c:pt idx="12">
                  <c:v>0.36</c:v>
                </c:pt>
                <c:pt idx="13">
                  <c:v>0.35399999999999998</c:v>
                </c:pt>
                <c:pt idx="14">
                  <c:v>0.36199999999999999</c:v>
                </c:pt>
                <c:pt idx="15">
                  <c:v>0.36499999999999999</c:v>
                </c:pt>
                <c:pt idx="16">
                  <c:v>0.38700000000000001</c:v>
                </c:pt>
                <c:pt idx="17">
                  <c:v>0.35799999999999998</c:v>
                </c:pt>
                <c:pt idx="18">
                  <c:v>0.34499999999999997</c:v>
                </c:pt>
                <c:pt idx="19">
                  <c:v>0.33500000000000002</c:v>
                </c:pt>
                <c:pt idx="20">
                  <c:v>0.33100000000000002</c:v>
                </c:pt>
              </c:numCache>
            </c:numRef>
          </c:val>
          <c:smooth val="0"/>
        </c:ser>
        <c:dLbls>
          <c:showLegendKey val="0"/>
          <c:showVal val="0"/>
          <c:showCatName val="0"/>
          <c:showSerName val="0"/>
          <c:showPercent val="0"/>
          <c:showBubbleSize val="0"/>
        </c:dLbls>
        <c:smooth val="0"/>
        <c:axId val="201306512"/>
        <c:axId val="238945624"/>
      </c:lineChart>
      <c:catAx>
        <c:axId val="201306512"/>
        <c:scaling>
          <c:orientation val="minMax"/>
        </c:scaling>
        <c:delete val="0"/>
        <c:axPos val="b"/>
        <c:numFmt formatCode="General" sourceLinked="0"/>
        <c:majorTickMark val="out"/>
        <c:minorTickMark val="none"/>
        <c:tickLblPos val="nextTo"/>
        <c:txPr>
          <a:bodyPr/>
          <a:lstStyle/>
          <a:p>
            <a:pPr>
              <a:defRPr sz="1400" b="1"/>
            </a:pPr>
            <a:endParaRPr lang="en-US"/>
          </a:p>
        </c:txPr>
        <c:crossAx val="238945624"/>
        <c:crosses val="autoZero"/>
        <c:auto val="1"/>
        <c:lblAlgn val="ctr"/>
        <c:lblOffset val="100"/>
        <c:noMultiLvlLbl val="0"/>
      </c:catAx>
      <c:valAx>
        <c:axId val="238945624"/>
        <c:scaling>
          <c:orientation val="minMax"/>
          <c:min val="0.3"/>
        </c:scaling>
        <c:delete val="0"/>
        <c:axPos val="l"/>
        <c:majorGridlines/>
        <c:numFmt formatCode="0%" sourceLinked="1"/>
        <c:majorTickMark val="out"/>
        <c:minorTickMark val="none"/>
        <c:tickLblPos val="nextTo"/>
        <c:txPr>
          <a:bodyPr/>
          <a:lstStyle/>
          <a:p>
            <a:pPr>
              <a:defRPr sz="1800" b="1"/>
            </a:pPr>
            <a:endParaRPr lang="en-US"/>
          </a:p>
        </c:txPr>
        <c:crossAx val="201306512"/>
        <c:crosses val="autoZero"/>
        <c:crossBetween val="between"/>
      </c:valAx>
    </c:plotArea>
    <c:legend>
      <c:legendPos val="r"/>
      <c:legendEntry>
        <c:idx val="0"/>
        <c:txPr>
          <a:bodyPr/>
          <a:lstStyle/>
          <a:p>
            <a:pPr>
              <a:defRPr sz="1400" b="1"/>
            </a:pPr>
            <a:endParaRPr lang="en-US"/>
          </a:p>
        </c:txPr>
      </c:legendEntry>
      <c:legendEntry>
        <c:idx val="1"/>
        <c:txPr>
          <a:bodyPr/>
          <a:lstStyle/>
          <a:p>
            <a:pPr>
              <a:defRPr sz="1400" b="1"/>
            </a:pPr>
            <a:endParaRPr lang="en-US"/>
          </a:p>
        </c:txPr>
      </c:legendEntry>
      <c:layout>
        <c:manualLayout>
          <c:xMode val="edge"/>
          <c:yMode val="edge"/>
          <c:x val="0.83487016003530501"/>
          <c:y val="0.30838520184976898"/>
          <c:w val="0.16512983996469499"/>
          <c:h val="0.453148668916385"/>
        </c:manualLayout>
      </c:layout>
      <c:overlay val="0"/>
      <c:txPr>
        <a:bodyPr/>
        <a:lstStyle/>
        <a:p>
          <a:pPr>
            <a:defRPr sz="1600" b="1"/>
          </a:pPr>
          <a:endParaRPr lang="en-US"/>
        </a:p>
      </c:txPr>
    </c:legend>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0.43363</cdr:x>
      <cdr:y>0.33929</cdr:y>
    </cdr:from>
    <cdr:to>
      <cdr:x>0.43363</cdr:x>
      <cdr:y>0.6131</cdr:y>
    </cdr:to>
    <cdr:cxnSp macro="">
      <cdr:nvCxnSpPr>
        <cdr:cNvPr id="3" name="Straight Arrow Connector 2"/>
        <cdr:cNvCxnSpPr/>
      </cdr:nvCxnSpPr>
      <cdr:spPr>
        <a:xfrm xmlns:a="http://schemas.openxmlformats.org/drawingml/2006/main" flipV="1">
          <a:off x="3733800" y="2171698"/>
          <a:ext cx="0" cy="1752603"/>
        </a:xfrm>
        <a:prstGeom xmlns:a="http://schemas.openxmlformats.org/drawingml/2006/main" prst="straightConnector1">
          <a:avLst/>
        </a:prstGeom>
        <a:ln xmlns:a="http://schemas.openxmlformats.org/drawingml/2006/main" w="34925">
          <a:solidFill>
            <a:schemeClr val="tx1"/>
          </a:solidFill>
          <a:headEnd type="arrow"/>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0.43363</cdr:x>
      <cdr:y>0.48525</cdr:y>
    </cdr:from>
    <cdr:to>
      <cdr:x>0.54868</cdr:x>
      <cdr:y>0.53333</cdr:y>
    </cdr:to>
    <cdr:sp macro="" textlink="">
      <cdr:nvSpPr>
        <cdr:cNvPr id="4" name="TextBox 3"/>
        <cdr:cNvSpPr txBox="1"/>
      </cdr:nvSpPr>
      <cdr:spPr>
        <a:xfrm xmlns:a="http://schemas.openxmlformats.org/drawingml/2006/main">
          <a:off x="3733800" y="3105974"/>
          <a:ext cx="990650" cy="3077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12% gap</a:t>
          </a:r>
          <a:endParaRPr lang="en-US" sz="1400" b="1" dirty="0"/>
        </a:p>
      </cdr:txBody>
    </cdr:sp>
  </cdr:relSizeAnchor>
  <cdr:relSizeAnchor xmlns:cdr="http://schemas.openxmlformats.org/drawingml/2006/chartDrawing">
    <cdr:from>
      <cdr:x>0.69912</cdr:x>
      <cdr:y>0.43195</cdr:y>
    </cdr:from>
    <cdr:to>
      <cdr:x>0.69912</cdr:x>
      <cdr:y>0.59825</cdr:y>
    </cdr:to>
    <cdr:cxnSp macro="">
      <cdr:nvCxnSpPr>
        <cdr:cNvPr id="6" name="Straight Arrow Connector 5"/>
        <cdr:cNvCxnSpPr/>
      </cdr:nvCxnSpPr>
      <cdr:spPr>
        <a:xfrm xmlns:a="http://schemas.openxmlformats.org/drawingml/2006/main">
          <a:off x="6019800" y="2764798"/>
          <a:ext cx="0" cy="1064491"/>
        </a:xfrm>
        <a:prstGeom xmlns:a="http://schemas.openxmlformats.org/drawingml/2006/main" prst="straightConnector1">
          <a:avLst/>
        </a:prstGeom>
        <a:ln xmlns:a="http://schemas.openxmlformats.org/drawingml/2006/main" w="34925">
          <a:solidFill>
            <a:schemeClr val="tx1"/>
          </a:solidFill>
          <a:headEnd type="arrow"/>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0.69912</cdr:x>
      <cdr:y>0.5063</cdr:y>
    </cdr:from>
    <cdr:to>
      <cdr:x>0.81415</cdr:x>
      <cdr:y>0.55621</cdr:y>
    </cdr:to>
    <cdr:sp macro="" textlink="">
      <cdr:nvSpPr>
        <cdr:cNvPr id="7" name="TextBox 6"/>
        <cdr:cNvSpPr txBox="1"/>
      </cdr:nvSpPr>
      <cdr:spPr>
        <a:xfrm xmlns:a="http://schemas.openxmlformats.org/drawingml/2006/main">
          <a:off x="6019800" y="3240725"/>
          <a:ext cx="990563" cy="31946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b="1" dirty="0" smtClean="0"/>
            <a:t>8% gap</a:t>
          </a:r>
        </a:p>
        <a:p xmlns:a="http://schemas.openxmlformats.org/drawingml/2006/main">
          <a:endParaRPr lang="en-US" sz="11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368D11-BE39-40E1-8EC3-5F66C53B4ED0}" type="datetimeFigureOut">
              <a:rPr lang="en-US" smtClean="0"/>
              <a:t>3/5/2015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4874A99-18E2-4EBA-81C7-891BAF2A87F1}" type="slidenum">
              <a:rPr lang="en-US" smtClean="0"/>
              <a:t>‹#›</a:t>
            </a:fld>
            <a:endParaRPr lang="en-US"/>
          </a:p>
        </p:txBody>
      </p:sp>
    </p:spTree>
    <p:extLst>
      <p:ext uri="{BB962C8B-B14F-4D97-AF65-F5344CB8AC3E}">
        <p14:creationId xmlns:p14="http://schemas.microsoft.com/office/powerpoint/2010/main" val="8633387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8A0FC4-E037-48CC-B7F0-47F0594F5FA8}" type="datetimeFigureOut">
              <a:rPr lang="en-US" smtClean="0"/>
              <a:t>3/5/2015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A55CA9-E150-4E6C-A61F-0D3EF96F6AF3}" type="slidenum">
              <a:rPr lang="en-US" smtClean="0"/>
              <a:t>‹#›</a:t>
            </a:fld>
            <a:endParaRPr lang="en-US"/>
          </a:p>
        </p:txBody>
      </p:sp>
    </p:spTree>
    <p:extLst>
      <p:ext uri="{BB962C8B-B14F-4D97-AF65-F5344CB8AC3E}">
        <p14:creationId xmlns:p14="http://schemas.microsoft.com/office/powerpoint/2010/main" val="8380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54BF89D-A452-4872-AC90-D30A0B39BAEB}"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462185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b="1" dirty="0" smtClean="0"/>
              <a:t>Pennsylvania is one of only 3 states that does not use a consistently applied school funding formula:</a:t>
            </a:r>
          </a:p>
          <a:p>
            <a:endParaRPr lang="en-US" sz="1600" b="1" dirty="0"/>
          </a:p>
          <a:p>
            <a:r>
              <a:rPr lang="en-US" sz="1600" b="1" dirty="0" smtClean="0"/>
              <a:t>North Carolina</a:t>
            </a:r>
          </a:p>
          <a:p>
            <a:r>
              <a:rPr lang="en-US" sz="1600" b="1" dirty="0" smtClean="0"/>
              <a:t>Delaware</a:t>
            </a:r>
            <a:endParaRPr lang="en-US" sz="1600" b="1" dirty="0"/>
          </a:p>
        </p:txBody>
      </p:sp>
      <p:sp>
        <p:nvSpPr>
          <p:cNvPr id="4" name="Slide Number Placeholder 3"/>
          <p:cNvSpPr>
            <a:spLocks noGrp="1"/>
          </p:cNvSpPr>
          <p:nvPr>
            <p:ph type="sldNum" sz="quarter" idx="10"/>
          </p:nvPr>
        </p:nvSpPr>
        <p:spPr/>
        <p:txBody>
          <a:bodyPr/>
          <a:lstStyle/>
          <a:p>
            <a:fld id="{2CDE72B6-B746-412C-913C-A38CA93855F9}"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15510285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This Chart shows for the past 20-year period, the annual percentage increase or decrease in the basic education funding line item in the state budget.</a:t>
            </a:r>
          </a:p>
          <a:p>
            <a:endParaRPr lang="en-US" sz="1400" b="1" dirty="0"/>
          </a:p>
          <a:p>
            <a:r>
              <a:rPr lang="en-US" sz="1400" b="1" dirty="0" smtClean="0"/>
              <a:t>During the 20-year period public schools have experienced:</a:t>
            </a:r>
            <a:endParaRPr lang="en-US" sz="1400" b="1" dirty="0"/>
          </a:p>
          <a:p>
            <a:pPr marL="285750" indent="-285750">
              <a:buFont typeface="Arial" panose="020B0604020202020204" pitchFamily="34" charset="0"/>
              <a:buChar char="•"/>
            </a:pPr>
            <a:r>
              <a:rPr lang="en-US" sz="1400" b="1" dirty="0" smtClean="0"/>
              <a:t>3 years with zero increase</a:t>
            </a:r>
          </a:p>
          <a:p>
            <a:pPr marL="285750" indent="-285750">
              <a:buFont typeface="Arial" panose="020B0604020202020204" pitchFamily="34" charset="0"/>
              <a:buChar char="•"/>
            </a:pPr>
            <a:r>
              <a:rPr lang="en-US" sz="1400" b="1" dirty="0" smtClean="0"/>
              <a:t>1 year 7.3% decrease</a:t>
            </a:r>
          </a:p>
          <a:p>
            <a:pPr marL="285750" indent="-285750">
              <a:buFont typeface="Arial" panose="020B0604020202020204" pitchFamily="34" charset="0"/>
              <a:buChar char="•"/>
            </a:pPr>
            <a:r>
              <a:rPr lang="en-US" sz="1400" b="1" dirty="0" smtClean="0"/>
              <a:t>7 years of increases that merely keep up with inflation allowing districts to maintain status quo</a:t>
            </a:r>
          </a:p>
        </p:txBody>
      </p:sp>
      <p:sp>
        <p:nvSpPr>
          <p:cNvPr id="4" name="Slide Number Placeholder 3"/>
          <p:cNvSpPr>
            <a:spLocks noGrp="1"/>
          </p:cNvSpPr>
          <p:nvPr>
            <p:ph type="sldNum" sz="quarter" idx="10"/>
          </p:nvPr>
        </p:nvSpPr>
        <p:spPr/>
        <p:txBody>
          <a:bodyPr/>
          <a:lstStyle/>
          <a:p>
            <a:fld id="{2CDE72B6-B746-412C-913C-A38CA93855F9}"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0190987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State funding only covers 34.5% of the cost of operating Pennsylvania’s public schools. Pennsylvania is 43</a:t>
            </a:r>
            <a:r>
              <a:rPr lang="en-US" sz="1400" b="1" baseline="30000" dirty="0" smtClean="0"/>
              <a:t>rd</a:t>
            </a:r>
            <a:r>
              <a:rPr lang="en-US" sz="1400" b="1" dirty="0" smtClean="0"/>
              <a:t> of 50 states. </a:t>
            </a:r>
          </a:p>
          <a:p>
            <a:r>
              <a:rPr lang="en-US" sz="1400" b="1" dirty="0" smtClean="0"/>
              <a:t>This is the lowest level in the mid-</a:t>
            </a:r>
            <a:r>
              <a:rPr lang="en-US" sz="1400" b="1" dirty="0"/>
              <a:t>A</a:t>
            </a:r>
            <a:r>
              <a:rPr lang="en-US" sz="1400" b="1" dirty="0" smtClean="0"/>
              <a:t>tlantic region and among our neighboring states</a:t>
            </a:r>
          </a:p>
          <a:p>
            <a:endParaRPr lang="en-US" sz="1400" b="1" dirty="0"/>
          </a:p>
          <a:p>
            <a:r>
              <a:rPr lang="en-US" sz="1400" b="1" dirty="0" smtClean="0"/>
              <a:t>The low state investment means an increased burden on local property tax payers</a:t>
            </a:r>
            <a:endParaRPr lang="en-US" sz="1400" b="1" dirty="0"/>
          </a:p>
        </p:txBody>
      </p:sp>
      <p:sp>
        <p:nvSpPr>
          <p:cNvPr id="4" name="Slide Number Placeholder 3"/>
          <p:cNvSpPr>
            <a:spLocks noGrp="1"/>
          </p:cNvSpPr>
          <p:nvPr>
            <p:ph type="sldNum" sz="quarter" idx="10"/>
          </p:nvPr>
        </p:nvSpPr>
        <p:spPr/>
        <p:txBody>
          <a:bodyPr/>
          <a:lstStyle/>
          <a:p>
            <a:fld id="{2CDE72B6-B746-412C-913C-A38CA93855F9}"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19735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1992-93 through 2010-11 Digest of Education Statistics, National Center for Education</a:t>
            </a:r>
            <a:r>
              <a:rPr lang="en-US" dirty="0" smtClean="0"/>
              <a:t> </a:t>
            </a:r>
            <a:r>
              <a:rPr lang="en-US" dirty="0"/>
              <a:t>Statistics, Revenues for public elementary and secondary schools, by source of funds and</a:t>
            </a:r>
            <a:r>
              <a:rPr lang="en-US" dirty="0" smtClean="0"/>
              <a:t> </a:t>
            </a:r>
            <a:r>
              <a:rPr lang="en-US" dirty="0"/>
              <a:t>state or jurisdiction. 2011-12 through 2012-13 PA Department of Education, AFR Summary: Revenue</a:t>
            </a:r>
            <a:r>
              <a:rPr lang="en-US" dirty="0" smtClean="0"/>
              <a:t> </a:t>
            </a:r>
          </a:p>
          <a:p>
            <a:endParaRPr lang="en-US" dirty="0"/>
          </a:p>
          <a:p>
            <a:r>
              <a:rPr lang="en-US" sz="1400" b="1" dirty="0" smtClean="0"/>
              <a:t>PA state share has been steadily decreased since 1974, when the state paid 54% of total cost of operating its public schools.</a:t>
            </a:r>
          </a:p>
          <a:p>
            <a:endParaRPr lang="en-US" sz="1400" b="1" dirty="0"/>
          </a:p>
          <a:p>
            <a:r>
              <a:rPr lang="en-US" sz="1400" b="1" dirty="0" smtClean="0"/>
              <a:t>In 1993-94, the year the ESBE formula was last used, the state paid 40% of total K-12 costs. There was only a gap of 5% between PA and other states.</a:t>
            </a:r>
          </a:p>
          <a:p>
            <a:endParaRPr lang="en-US" sz="1400" b="1" dirty="0"/>
          </a:p>
          <a:p>
            <a:r>
              <a:rPr lang="en-US" sz="1400" b="1" dirty="0" smtClean="0"/>
              <a:t>During the 1990’s, the national average state investment rose to nearly 50%, while Pennsylvania’s share declined to widen the gap to 12% between what Pennsylvania and other states. While this gap was reduced to 8% in the late 2000’s when the state began to increase its share of funding, it began to widen once again in 2011. </a:t>
            </a:r>
            <a:endParaRPr lang="en-US" sz="1400" b="1" dirty="0"/>
          </a:p>
        </p:txBody>
      </p:sp>
      <p:sp>
        <p:nvSpPr>
          <p:cNvPr id="4" name="Slide Number Placeholder 3"/>
          <p:cNvSpPr>
            <a:spLocks noGrp="1"/>
          </p:cNvSpPr>
          <p:nvPr>
            <p:ph type="sldNum" sz="quarter" idx="10"/>
          </p:nvPr>
        </p:nvSpPr>
        <p:spPr/>
        <p:txBody>
          <a:bodyPr/>
          <a:lstStyle/>
          <a:p>
            <a:fld id="{2CDE72B6-B746-412C-913C-A38CA93855F9}"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12524815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dirty="0" smtClean="0"/>
              <a:t>The relatively low level of state investment, reliance on local property taxes, combined with the irrational method of distributing state funds have combined to create vast resource disparities across the state. </a:t>
            </a:r>
          </a:p>
          <a:p>
            <a:endParaRPr lang="en-US" sz="1400" b="1" dirty="0"/>
          </a:p>
          <a:p>
            <a:r>
              <a:rPr lang="en-US" sz="1400" b="1" dirty="0" smtClean="0"/>
              <a:t>The extreme example reflects the vast difference in spending between the lowest and highest spending school districts in our state:</a:t>
            </a:r>
          </a:p>
          <a:p>
            <a:endParaRPr lang="en-US" sz="1400" b="1" dirty="0"/>
          </a:p>
          <a:p>
            <a:pPr marL="285750" indent="-285750">
              <a:buFont typeface="Arial" panose="020B0604020202020204" pitchFamily="34" charset="0"/>
              <a:buChar char="•"/>
            </a:pPr>
            <a:r>
              <a:rPr lang="en-US" sz="1400" b="1" dirty="0" smtClean="0"/>
              <a:t>$9,803 vs. $26,808 per student</a:t>
            </a:r>
          </a:p>
          <a:p>
            <a:pPr marL="285750" indent="-285750">
              <a:buFont typeface="Arial" panose="020B0604020202020204" pitchFamily="34" charset="0"/>
              <a:buChar char="•"/>
            </a:pPr>
            <a:r>
              <a:rPr lang="en-US" sz="1400" b="1" dirty="0" smtClean="0"/>
              <a:t> </a:t>
            </a:r>
          </a:p>
          <a:p>
            <a:pPr marL="285750" indent="-285750">
              <a:buFont typeface="Arial" panose="020B0604020202020204" pitchFamily="34" charset="0"/>
              <a:buChar char="•"/>
            </a:pPr>
            <a:r>
              <a:rPr lang="en-US" sz="1400" b="1" dirty="0" smtClean="0"/>
              <a:t>Difference of $17,005 per student</a:t>
            </a:r>
          </a:p>
          <a:p>
            <a:pPr marL="285750" indent="-285750">
              <a:buFont typeface="Arial" panose="020B0604020202020204" pitchFamily="34" charset="0"/>
              <a:buChar char="•"/>
            </a:pPr>
            <a:endParaRPr lang="en-US" sz="1400" b="1" dirty="0"/>
          </a:p>
          <a:p>
            <a:pPr marL="285750" indent="-285750">
              <a:buFont typeface="Arial" panose="020B0604020202020204" pitchFamily="34" charset="0"/>
              <a:buChar char="•"/>
            </a:pPr>
            <a:r>
              <a:rPr lang="en-US" sz="1400" b="1" dirty="0" smtClean="0"/>
              <a:t>Elementary class of 25 students $425,125 </a:t>
            </a:r>
          </a:p>
          <a:p>
            <a:endParaRPr lang="en-US" sz="1400" b="1" dirty="0"/>
          </a:p>
          <a:p>
            <a:r>
              <a:rPr lang="en-US" sz="1400" b="1" dirty="0" smtClean="0"/>
              <a:t>It doesn’t take much of an imagination to understand the difference in educational opportunities and supports that a student in these two districts experience.</a:t>
            </a:r>
          </a:p>
        </p:txBody>
      </p:sp>
      <p:sp>
        <p:nvSpPr>
          <p:cNvPr id="4" name="Slide Number Placeholder 3"/>
          <p:cNvSpPr>
            <a:spLocks noGrp="1"/>
          </p:cNvSpPr>
          <p:nvPr>
            <p:ph type="sldNum" sz="quarter" idx="10"/>
          </p:nvPr>
        </p:nvSpPr>
        <p:spPr/>
        <p:txBody>
          <a:bodyPr/>
          <a:lstStyle/>
          <a:p>
            <a:fld id="{2CDE72B6-B746-412C-913C-A38CA93855F9}"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1731328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114800"/>
            <a:ext cx="5638800" cy="5029200"/>
          </a:xfrm>
        </p:spPr>
        <p:txBody>
          <a:bodyPr>
            <a:normAutofit lnSpcReduction="10000"/>
          </a:bodyPr>
          <a:lstStyle/>
          <a:p>
            <a:r>
              <a:rPr lang="en-US" b="1" u="sng" dirty="0" smtClean="0"/>
              <a:t>Maryland </a:t>
            </a:r>
            <a:r>
              <a:rPr lang="en-US" b="1" dirty="0" smtClean="0"/>
              <a:t>–the bi-partisan Commission on Education Finance, Equity and Excellence,  otherwise known as the Thornton Commission, </a:t>
            </a:r>
            <a:r>
              <a:rPr lang="en-US" b="1" dirty="0"/>
              <a:t>following </a:t>
            </a:r>
            <a:r>
              <a:rPr lang="en-US" b="1" dirty="0" smtClean="0"/>
              <a:t>the completion of a </a:t>
            </a:r>
            <a:r>
              <a:rPr lang="en-US" b="1" dirty="0"/>
              <a:t>costing-out study, </a:t>
            </a:r>
            <a:r>
              <a:rPr lang="en-US" b="1" dirty="0" smtClean="0"/>
              <a:t>reported its findings in 2002, that called for increasing the state share of education funding from 41% to 49% over six years. This required an increased state investment of $1.1 billion. They met that target and are now in the process of conducting up a second costing-out study to determine next steps.</a:t>
            </a:r>
          </a:p>
          <a:p>
            <a:endParaRPr lang="en-US" b="1" dirty="0"/>
          </a:p>
          <a:p>
            <a:r>
              <a:rPr lang="en-US" b="1" u="sng" dirty="0" smtClean="0"/>
              <a:t>Wyoming</a:t>
            </a:r>
            <a:r>
              <a:rPr lang="en-US" b="1" dirty="0" smtClean="0"/>
              <a:t> – As a result of a school funding lawsuit, the Wyoming Supreme Court ordered the state to identify the basket of educational goods and services every child should receive and to estimate the cost of providing that basket for all children in the state. The court then ordered the state to provide school districts with adequate levels of funding to meet that need. The court ordered the state to recalibrate the funding level every five years. Wyoming completed a second cost analysis and continues to implement its findings.</a:t>
            </a:r>
          </a:p>
          <a:p>
            <a:endParaRPr lang="en-US" b="1" dirty="0"/>
          </a:p>
          <a:p>
            <a:r>
              <a:rPr lang="en-US" b="1" u="sng" dirty="0" smtClean="0"/>
              <a:t>North Dakota </a:t>
            </a:r>
            <a:r>
              <a:rPr lang="en-US" b="1" dirty="0" smtClean="0"/>
              <a:t>– A Governor’s Commission proposed a new funding formula and the Department of Public Instruction commissioned an adequacy study that resulted in the state providing a 31% increase in state support to its public schools. </a:t>
            </a:r>
          </a:p>
          <a:p>
            <a:endParaRPr lang="en-US" sz="1400" b="1" dirty="0" smtClean="0"/>
          </a:p>
          <a:p>
            <a:r>
              <a:rPr lang="en-US" sz="1400" b="1" dirty="0" smtClean="0"/>
              <a:t>Working together we too can join the ranks of these and other states that have demonstrated leadership by reforming the way that state funds are distributed to public schools so that Pennsylvania funds its schools and students through a fair, equitable, adequate, predictable and accountable</a:t>
            </a:r>
            <a:r>
              <a:rPr lang="en-US" sz="1400" b="1" dirty="0"/>
              <a:t> </a:t>
            </a:r>
            <a:r>
              <a:rPr lang="en-US" sz="1400" b="1" dirty="0" smtClean="0"/>
              <a:t>funding system.</a:t>
            </a:r>
          </a:p>
          <a:p>
            <a:r>
              <a:rPr lang="en-US" sz="1400" b="1" dirty="0" smtClean="0"/>
              <a:t> </a:t>
            </a:r>
            <a:endParaRPr lang="en-US" sz="1400" b="1" dirty="0"/>
          </a:p>
          <a:p>
            <a:r>
              <a:rPr lang="en-US" sz="1400" b="1" dirty="0" smtClean="0"/>
              <a:t>Thank you! </a:t>
            </a:r>
            <a:endParaRPr lang="en-US" sz="1400" b="1" dirty="0"/>
          </a:p>
        </p:txBody>
      </p:sp>
      <p:sp>
        <p:nvSpPr>
          <p:cNvPr id="4" name="Slide Number Placeholder 3"/>
          <p:cNvSpPr>
            <a:spLocks noGrp="1"/>
          </p:cNvSpPr>
          <p:nvPr>
            <p:ph type="sldNum" sz="quarter" idx="10"/>
          </p:nvPr>
        </p:nvSpPr>
        <p:spPr/>
        <p:txBody>
          <a:bodyPr/>
          <a:lstStyle/>
          <a:p>
            <a:fld id="{2CDE72B6-B746-412C-913C-A38CA93855F9}"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3619670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130426"/>
            <a:ext cx="98552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9855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17888959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130426"/>
            <a:ext cx="98552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9855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81983681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828800" y="1600201"/>
            <a:ext cx="9753600" cy="4267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55758272"/>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799" y="4406901"/>
            <a:ext cx="9497484"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828799" y="2906713"/>
            <a:ext cx="949748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57499199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600202"/>
            <a:ext cx="47752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807200" y="1600202"/>
            <a:ext cx="47752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642111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6683" y="1535113"/>
            <a:ext cx="4777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826683" y="2174876"/>
            <a:ext cx="4777317"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803205" y="1535113"/>
            <a:ext cx="47791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803205" y="2174876"/>
            <a:ext cx="477919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1529205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692117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9008409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1" y="273050"/>
            <a:ext cx="34014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689601" y="273051"/>
            <a:ext cx="5892799" cy="55943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2133601" y="1435101"/>
            <a:ext cx="3401484"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4804845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572000"/>
            <a:ext cx="73152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2389717" y="612776"/>
            <a:ext cx="7315200" cy="3883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1387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608882335"/>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2130428"/>
            <a:ext cx="98552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9855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04649412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828800" y="1600201"/>
            <a:ext cx="9753600" cy="4267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5256198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1828800" y="1600201"/>
            <a:ext cx="9753600" cy="4267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936252869"/>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799" y="4406903"/>
            <a:ext cx="9497484"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828799" y="2906713"/>
            <a:ext cx="949748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862236035"/>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600204"/>
            <a:ext cx="47752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807200" y="1600204"/>
            <a:ext cx="47752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470368187"/>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6684" y="1535113"/>
            <a:ext cx="4777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826684" y="2174877"/>
            <a:ext cx="4777317"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803205" y="1535113"/>
            <a:ext cx="47791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803205" y="2174877"/>
            <a:ext cx="477919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3221656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41194218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126986380"/>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2" y="273050"/>
            <a:ext cx="34014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689602" y="273053"/>
            <a:ext cx="5892799" cy="55943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2133602" y="1435101"/>
            <a:ext cx="3401484"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86913275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572000"/>
            <a:ext cx="73152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2389717" y="612778"/>
            <a:ext cx="7315200" cy="3883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1387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771762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28799" y="4406901"/>
            <a:ext cx="9497484"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828799" y="2906713"/>
            <a:ext cx="9497484"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29715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828800" y="1600202"/>
            <a:ext cx="47752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807200" y="1600202"/>
            <a:ext cx="4775200" cy="42671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02365736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6683" y="1535113"/>
            <a:ext cx="47773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1826683" y="2174876"/>
            <a:ext cx="4777317"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803205" y="1535113"/>
            <a:ext cx="477919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803205" y="2174876"/>
            <a:ext cx="4779195" cy="36925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589845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718710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193330827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33601" y="273050"/>
            <a:ext cx="34014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689601" y="273051"/>
            <a:ext cx="5892799" cy="55943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2133601" y="1435101"/>
            <a:ext cx="3401484" cy="4432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265662542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572000"/>
            <a:ext cx="73152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2389717" y="612776"/>
            <a:ext cx="7315200" cy="38830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1387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A5214BBF-C64F-48B4-BDC3-928C7C5E8A87}" type="slidenum">
              <a:rPr lang="en-US" smtClean="0">
                <a:solidFill>
                  <a:prstClr val="white"/>
                </a:solidFill>
              </a:rPr>
              <a:pPr/>
              <a:t>‹#›</a:t>
            </a:fld>
            <a:endParaRPr lang="en-US">
              <a:solidFill>
                <a:prstClr val="white"/>
              </a:solidFill>
            </a:endParaRPr>
          </a:p>
        </p:txBody>
      </p:sp>
    </p:spTree>
    <p:extLst>
      <p:ext uri="{BB962C8B-B14F-4D97-AF65-F5344CB8AC3E}">
        <p14:creationId xmlns:p14="http://schemas.microsoft.com/office/powerpoint/2010/main" val="36948736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image" Target="../media/image1.png"/><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image" Target="../media/image1.png"/><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11" cstate="print">
            <a:extLst>
              <a:ext uri="{28A0092B-C50C-407E-A947-70E740481C1C}">
                <a14:useLocalDpi xmlns:a14="http://schemas.microsoft.com/office/drawing/2010/main" val="0"/>
              </a:ext>
            </a:extLst>
          </a:blip>
          <a:srcRect r="2439"/>
          <a:stretch/>
        </p:blipFill>
        <p:spPr>
          <a:xfrm>
            <a:off x="0" y="-1"/>
            <a:ext cx="12192000" cy="6858001"/>
          </a:xfrm>
          <a:prstGeom prst="rect">
            <a:avLst/>
          </a:prstGeom>
        </p:spPr>
      </p:pic>
      <p:sp>
        <p:nvSpPr>
          <p:cNvPr id="2" name="Title Placeholder 1"/>
          <p:cNvSpPr>
            <a:spLocks noGrp="1"/>
          </p:cNvSpPr>
          <p:nvPr>
            <p:ph type="title"/>
          </p:nvPr>
        </p:nvSpPr>
        <p:spPr>
          <a:xfrm>
            <a:off x="2641600" y="274638"/>
            <a:ext cx="8940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251200" y="1600201"/>
            <a:ext cx="83312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508000" y="6096001"/>
            <a:ext cx="508000" cy="365125"/>
          </a:xfrm>
          <a:prstGeom prst="rect">
            <a:avLst/>
          </a:prstGeom>
        </p:spPr>
        <p:txBody>
          <a:bodyPr vert="horz" lIns="91440" tIns="45720" rIns="91440" bIns="45720" rtlCol="0" anchor="ctr"/>
          <a:lstStyle>
            <a:lvl1pPr algn="r">
              <a:defRPr sz="1200">
                <a:solidFill>
                  <a:schemeClr val="bg1"/>
                </a:solidFill>
              </a:defRPr>
            </a:lvl1pPr>
          </a:lstStyle>
          <a:p>
            <a:fld id="{A5214BBF-C64F-48B4-BDC3-928C7C5E8A87}"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1478337" y="6172201"/>
            <a:ext cx="10104063" cy="276999"/>
          </a:xfrm>
          <a:prstGeom prst="rect">
            <a:avLst/>
          </a:prstGeom>
        </p:spPr>
        <p:txBody>
          <a:bodyPr wrap="square">
            <a:spAutoFit/>
          </a:bodyPr>
          <a:lstStyle/>
          <a:p>
            <a:pPr algn="ctr"/>
            <a:r>
              <a:rPr lang="en-US" sz="1200" i="1" dirty="0">
                <a:solidFill>
                  <a:prstClr val="black"/>
                </a:solidFill>
              </a:rPr>
              <a:t>Working for a new basic education funding formula that is sustainable, predictable, adequate and equitable</a:t>
            </a:r>
          </a:p>
        </p:txBody>
      </p:sp>
    </p:spTree>
    <p:extLst>
      <p:ext uri="{BB962C8B-B14F-4D97-AF65-F5344CB8AC3E}">
        <p14:creationId xmlns:p14="http://schemas.microsoft.com/office/powerpoint/2010/main" val="2579361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r"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11" cstate="print">
            <a:extLst>
              <a:ext uri="{28A0092B-C50C-407E-A947-70E740481C1C}">
                <a14:useLocalDpi xmlns:a14="http://schemas.microsoft.com/office/drawing/2010/main" val="0"/>
              </a:ext>
            </a:extLst>
          </a:blip>
          <a:srcRect r="2439"/>
          <a:stretch/>
        </p:blipFill>
        <p:spPr>
          <a:xfrm>
            <a:off x="0" y="-1"/>
            <a:ext cx="12192000" cy="6858001"/>
          </a:xfrm>
          <a:prstGeom prst="rect">
            <a:avLst/>
          </a:prstGeom>
        </p:spPr>
      </p:pic>
      <p:sp>
        <p:nvSpPr>
          <p:cNvPr id="2" name="Title Placeholder 1"/>
          <p:cNvSpPr>
            <a:spLocks noGrp="1"/>
          </p:cNvSpPr>
          <p:nvPr>
            <p:ph type="title"/>
          </p:nvPr>
        </p:nvSpPr>
        <p:spPr>
          <a:xfrm>
            <a:off x="2641600" y="274638"/>
            <a:ext cx="8940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251200" y="1600201"/>
            <a:ext cx="83312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508000" y="6096001"/>
            <a:ext cx="508000" cy="365125"/>
          </a:xfrm>
          <a:prstGeom prst="rect">
            <a:avLst/>
          </a:prstGeom>
        </p:spPr>
        <p:txBody>
          <a:bodyPr vert="horz" lIns="91440" tIns="45720" rIns="91440" bIns="45720" rtlCol="0" anchor="ctr"/>
          <a:lstStyle>
            <a:lvl1pPr algn="r">
              <a:defRPr sz="1200">
                <a:solidFill>
                  <a:schemeClr val="bg1"/>
                </a:solidFill>
              </a:defRPr>
            </a:lvl1pPr>
          </a:lstStyle>
          <a:p>
            <a:fld id="{A5214BBF-C64F-48B4-BDC3-928C7C5E8A87}"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1478337" y="6172201"/>
            <a:ext cx="10104063" cy="276999"/>
          </a:xfrm>
          <a:prstGeom prst="rect">
            <a:avLst/>
          </a:prstGeom>
        </p:spPr>
        <p:txBody>
          <a:bodyPr wrap="square">
            <a:spAutoFit/>
          </a:bodyPr>
          <a:lstStyle/>
          <a:p>
            <a:pPr algn="ctr"/>
            <a:r>
              <a:rPr lang="en-US" sz="1200" i="1" dirty="0">
                <a:solidFill>
                  <a:prstClr val="black"/>
                </a:solidFill>
              </a:rPr>
              <a:t>Working for a new basic education funding formula that is sustainable, predictable, adequate and equitable</a:t>
            </a:r>
          </a:p>
        </p:txBody>
      </p:sp>
    </p:spTree>
    <p:extLst>
      <p:ext uri="{BB962C8B-B14F-4D97-AF65-F5344CB8AC3E}">
        <p14:creationId xmlns:p14="http://schemas.microsoft.com/office/powerpoint/2010/main" val="1259117307"/>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iming>
    <p:tnLst>
      <p:par>
        <p:cTn id="1" dur="indefinite" restart="never" nodeType="tmRoot"/>
      </p:par>
    </p:tnLst>
  </p:timing>
  <p:txStyles>
    <p:titleStyle>
      <a:lvl1pPr algn="r"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11" cstate="print">
            <a:extLst>
              <a:ext uri="{28A0092B-C50C-407E-A947-70E740481C1C}">
                <a14:useLocalDpi xmlns:a14="http://schemas.microsoft.com/office/drawing/2010/main" val="0"/>
              </a:ext>
            </a:extLst>
          </a:blip>
          <a:srcRect r="2439"/>
          <a:stretch/>
        </p:blipFill>
        <p:spPr>
          <a:xfrm>
            <a:off x="0" y="-1"/>
            <a:ext cx="12192000" cy="6858001"/>
          </a:xfrm>
          <a:prstGeom prst="rect">
            <a:avLst/>
          </a:prstGeom>
        </p:spPr>
      </p:pic>
      <p:sp>
        <p:nvSpPr>
          <p:cNvPr id="2" name="Title Placeholder 1"/>
          <p:cNvSpPr>
            <a:spLocks noGrp="1"/>
          </p:cNvSpPr>
          <p:nvPr>
            <p:ph type="title"/>
          </p:nvPr>
        </p:nvSpPr>
        <p:spPr>
          <a:xfrm>
            <a:off x="2641600" y="274638"/>
            <a:ext cx="89408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251200" y="1600201"/>
            <a:ext cx="8331200" cy="42672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508000" y="6096003"/>
            <a:ext cx="508000" cy="365125"/>
          </a:xfrm>
          <a:prstGeom prst="rect">
            <a:avLst/>
          </a:prstGeom>
        </p:spPr>
        <p:txBody>
          <a:bodyPr vert="horz" lIns="91440" tIns="45720" rIns="91440" bIns="45720" rtlCol="0" anchor="ctr"/>
          <a:lstStyle>
            <a:lvl1pPr algn="r">
              <a:defRPr sz="1200">
                <a:solidFill>
                  <a:schemeClr val="bg1"/>
                </a:solidFill>
              </a:defRPr>
            </a:lvl1pPr>
          </a:lstStyle>
          <a:p>
            <a:fld id="{A5214BBF-C64F-48B4-BDC3-928C7C5E8A87}"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1478338" y="6172203"/>
            <a:ext cx="10104063" cy="276999"/>
          </a:xfrm>
          <a:prstGeom prst="rect">
            <a:avLst/>
          </a:prstGeom>
        </p:spPr>
        <p:txBody>
          <a:bodyPr wrap="square">
            <a:spAutoFit/>
          </a:bodyPr>
          <a:lstStyle/>
          <a:p>
            <a:pPr algn="ctr"/>
            <a:r>
              <a:rPr lang="en-US" sz="1200" i="1" dirty="0">
                <a:solidFill>
                  <a:prstClr val="black"/>
                </a:solidFill>
              </a:rPr>
              <a:t>Working for a new basic education funding formula that is sustainable, predictable, adequate and equitable</a:t>
            </a:r>
          </a:p>
        </p:txBody>
      </p:sp>
    </p:spTree>
    <p:extLst>
      <p:ext uri="{BB962C8B-B14F-4D97-AF65-F5344CB8AC3E}">
        <p14:creationId xmlns:p14="http://schemas.microsoft.com/office/powerpoint/2010/main" val="45129892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timing>
    <p:tnLst>
      <p:par>
        <p:cTn id="1" dur="indefinite" restart="never" nodeType="tmRoot"/>
      </p:par>
    </p:tnLst>
  </p:timing>
  <p:txStyles>
    <p:titleStyle>
      <a:lvl1pPr algn="r" defTabSz="914400" rtl="0" eaLnBrk="1" latinLnBrk="0" hangingPunct="1">
        <a:spcBef>
          <a:spcPct val="0"/>
        </a:spcBef>
        <a:buNone/>
        <a:defRPr sz="3600" b="1" kern="1200">
          <a:solidFill>
            <a:schemeClr val="accent1">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416176"/>
            <a:ext cx="7391400" cy="1470025"/>
          </a:xfrm>
        </p:spPr>
        <p:txBody>
          <a:bodyPr>
            <a:normAutofit/>
          </a:bodyPr>
          <a:lstStyle/>
          <a:p>
            <a:pPr algn="ctr"/>
            <a:r>
              <a:rPr lang="en-US" dirty="0" smtClean="0"/>
              <a:t>School Funding in Pennsylvania:</a:t>
            </a:r>
            <a:br>
              <a:rPr lang="en-US" dirty="0" smtClean="0"/>
            </a:br>
            <a:r>
              <a:rPr lang="en-US" dirty="0" smtClean="0"/>
              <a:t>What You Need to Know</a:t>
            </a:r>
            <a:endParaRPr lang="en-US" dirty="0"/>
          </a:p>
        </p:txBody>
      </p:sp>
      <p:sp>
        <p:nvSpPr>
          <p:cNvPr id="3" name="Subtitle 2"/>
          <p:cNvSpPr>
            <a:spLocks noGrp="1"/>
          </p:cNvSpPr>
          <p:nvPr>
            <p:ph type="subTitle" idx="1"/>
          </p:nvPr>
        </p:nvSpPr>
        <p:spPr>
          <a:xfrm>
            <a:off x="2590800" y="3886200"/>
            <a:ext cx="8001000" cy="1752600"/>
          </a:xfrm>
        </p:spPr>
        <p:txBody>
          <a:bodyPr>
            <a:normAutofit fontScale="92500" lnSpcReduction="20000"/>
          </a:bodyPr>
          <a:lstStyle/>
          <a:p>
            <a:endParaRPr lang="en-US" sz="2800" dirty="0"/>
          </a:p>
          <a:p>
            <a:r>
              <a:rPr lang="en-US" sz="2800" b="1" dirty="0" smtClean="0">
                <a:solidFill>
                  <a:schemeClr val="accent6">
                    <a:lumMod val="50000"/>
                  </a:schemeClr>
                </a:solidFill>
              </a:rPr>
              <a:t>A Presentation to the Highlands</a:t>
            </a:r>
          </a:p>
          <a:p>
            <a:r>
              <a:rPr lang="en-US" sz="2800" b="1" dirty="0" smtClean="0">
                <a:solidFill>
                  <a:schemeClr val="accent6">
                    <a:lumMod val="50000"/>
                  </a:schemeClr>
                </a:solidFill>
              </a:rPr>
              <a:t> Board of School Directors</a:t>
            </a:r>
            <a:endParaRPr lang="en-US" sz="2800" dirty="0" smtClean="0">
              <a:solidFill>
                <a:schemeClr val="accent6">
                  <a:lumMod val="50000"/>
                </a:schemeClr>
              </a:solidFill>
            </a:endParaRPr>
          </a:p>
          <a:p>
            <a:r>
              <a:rPr lang="en-US" sz="2800" b="1" dirty="0" smtClean="0">
                <a:solidFill>
                  <a:schemeClr val="bg2">
                    <a:lumMod val="50000"/>
                  </a:schemeClr>
                </a:solidFill>
              </a:rPr>
              <a:t>March 9, 2015</a:t>
            </a:r>
            <a:endParaRPr lang="en-US" sz="2800" dirty="0" smtClean="0">
              <a:solidFill>
                <a:schemeClr val="bg2">
                  <a:lumMod val="50000"/>
                </a:schemeClr>
              </a:solidFill>
            </a:endParaRPr>
          </a:p>
        </p:txBody>
      </p:sp>
    </p:spTree>
    <p:extLst>
      <p:ext uri="{BB962C8B-B14F-4D97-AF65-F5344CB8AC3E}">
        <p14:creationId xmlns:p14="http://schemas.microsoft.com/office/powerpoint/2010/main" val="167030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nvPr>
        </p:nvGraphicFramePr>
        <p:xfrm>
          <a:off x="3886200" y="304800"/>
          <a:ext cx="6705600"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816619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smtClean="0"/>
              <a:t>Pennsylvania School Funding</a:t>
            </a:r>
            <a:endParaRPr lang="en-US" i="1" dirty="0"/>
          </a:p>
        </p:txBody>
      </p:sp>
      <p:sp>
        <p:nvSpPr>
          <p:cNvPr id="3" name="Content Placeholder 2"/>
          <p:cNvSpPr>
            <a:spLocks noGrp="1"/>
          </p:cNvSpPr>
          <p:nvPr>
            <p:ph idx="1"/>
          </p:nvPr>
        </p:nvSpPr>
        <p:spPr>
          <a:xfrm>
            <a:off x="4130407" y="1295400"/>
            <a:ext cx="6096000" cy="4267200"/>
          </a:xfrm>
        </p:spPr>
        <p:txBody>
          <a:bodyPr>
            <a:normAutofit fontScale="92500" lnSpcReduction="10000"/>
          </a:bodyPr>
          <a:lstStyle/>
          <a:p>
            <a:r>
              <a:rPr lang="en-US" dirty="0" smtClean="0"/>
              <a:t>At </a:t>
            </a:r>
            <a:r>
              <a:rPr lang="en-US" dirty="0" smtClean="0">
                <a:solidFill>
                  <a:srgbClr val="FF0000"/>
                </a:solidFill>
              </a:rPr>
              <a:t>34.5 percent</a:t>
            </a:r>
            <a:r>
              <a:rPr lang="en-US" dirty="0" smtClean="0"/>
              <a:t>, PA is 43</a:t>
            </a:r>
            <a:r>
              <a:rPr lang="en-US" baseline="30000" dirty="0" smtClean="0"/>
              <a:t>rd</a:t>
            </a:r>
            <a:r>
              <a:rPr lang="en-US" dirty="0" smtClean="0"/>
              <a:t> of the 50 states in the state share of total cost of its PK-12 schools (2010-11)</a:t>
            </a:r>
          </a:p>
          <a:p>
            <a:r>
              <a:rPr lang="en-US" sz="2400" dirty="0"/>
              <a:t>Neighboring States:</a:t>
            </a:r>
          </a:p>
          <a:p>
            <a:pPr lvl="1"/>
            <a:r>
              <a:rPr lang="en-US" sz="2400" dirty="0"/>
              <a:t>Maryland		41.0%</a:t>
            </a:r>
          </a:p>
          <a:p>
            <a:pPr lvl="1"/>
            <a:r>
              <a:rPr lang="en-US" sz="2400" dirty="0"/>
              <a:t>Ohio		43.2%</a:t>
            </a:r>
          </a:p>
          <a:p>
            <a:pPr lvl="1"/>
            <a:r>
              <a:rPr lang="en-US" sz="2400" dirty="0"/>
              <a:t>New York		40.1%</a:t>
            </a:r>
          </a:p>
          <a:p>
            <a:pPr lvl="1"/>
            <a:r>
              <a:rPr lang="en-US" sz="2400" dirty="0"/>
              <a:t>New Jersey	37.3%</a:t>
            </a:r>
          </a:p>
          <a:p>
            <a:pPr lvl="1"/>
            <a:r>
              <a:rPr lang="en-US" sz="2400" dirty="0"/>
              <a:t>Delaware		58.6%</a:t>
            </a:r>
          </a:p>
          <a:p>
            <a:pPr lvl="1"/>
            <a:r>
              <a:rPr lang="en-US" sz="2400" dirty="0"/>
              <a:t>West Virginia	55.8%</a:t>
            </a:r>
          </a:p>
          <a:p>
            <a:endParaRPr lang="en-US" dirty="0" smtClean="0"/>
          </a:p>
        </p:txBody>
      </p:sp>
    </p:spTree>
    <p:extLst>
      <p:ext uri="{BB962C8B-B14F-4D97-AF65-F5344CB8AC3E}">
        <p14:creationId xmlns:p14="http://schemas.microsoft.com/office/powerpoint/2010/main" val="2481057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Basic Education Funding Commission</a:t>
            </a:r>
            <a:endParaRPr lang="en-US" i="1" dirty="0"/>
          </a:p>
        </p:txBody>
      </p:sp>
      <p:sp>
        <p:nvSpPr>
          <p:cNvPr id="3" name="Content Placeholder 2"/>
          <p:cNvSpPr>
            <a:spLocks noGrp="1"/>
          </p:cNvSpPr>
          <p:nvPr>
            <p:ph idx="1"/>
          </p:nvPr>
        </p:nvSpPr>
        <p:spPr>
          <a:xfrm>
            <a:off x="3323492" y="1547447"/>
            <a:ext cx="8660423" cy="4267200"/>
          </a:xfrm>
        </p:spPr>
        <p:txBody>
          <a:bodyPr>
            <a:normAutofit/>
          </a:bodyPr>
          <a:lstStyle/>
          <a:p>
            <a:r>
              <a:rPr lang="en-US" sz="2400" dirty="0" smtClean="0"/>
              <a:t>Legislative commission authorized by Act 51 of 2014</a:t>
            </a:r>
          </a:p>
          <a:p>
            <a:r>
              <a:rPr lang="en-US" sz="2400" dirty="0" smtClean="0"/>
              <a:t>Made up of 12 legislators and 3 administration officials</a:t>
            </a:r>
          </a:p>
          <a:p>
            <a:r>
              <a:rPr lang="en-US" sz="2400" dirty="0" smtClean="0"/>
              <a:t>Charged to review and make recommendations on the development of a new BEF formula and identify the factors to be used to determine the distribution of BEF among school districts</a:t>
            </a:r>
          </a:p>
          <a:p>
            <a:r>
              <a:rPr lang="en-US" sz="2400" dirty="0" smtClean="0"/>
              <a:t>Consider the impact of eliminating hold harmless</a:t>
            </a:r>
          </a:p>
          <a:p>
            <a:r>
              <a:rPr lang="en-US" sz="2400" dirty="0" smtClean="0"/>
              <a:t>Conducting hearings throughout the state</a:t>
            </a:r>
          </a:p>
          <a:p>
            <a:r>
              <a:rPr lang="en-US" sz="2400" dirty="0" smtClean="0"/>
              <a:t>Commission must issue a report and recommendations by June 10, 2015</a:t>
            </a:r>
            <a:endParaRPr lang="en-US" sz="2400" dirty="0"/>
          </a:p>
        </p:txBody>
      </p:sp>
    </p:spTree>
    <p:extLst>
      <p:ext uri="{BB962C8B-B14F-4D97-AF65-F5344CB8AC3E}">
        <p14:creationId xmlns:p14="http://schemas.microsoft.com/office/powerpoint/2010/main" val="2317445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Campaign for Fair Education Funding </a:t>
            </a:r>
            <a:endParaRPr lang="en-US" i="1" dirty="0"/>
          </a:p>
        </p:txBody>
      </p:sp>
      <p:sp>
        <p:nvSpPr>
          <p:cNvPr id="3" name="Content Placeholder 2"/>
          <p:cNvSpPr>
            <a:spLocks noGrp="1"/>
          </p:cNvSpPr>
          <p:nvPr>
            <p:ph idx="1"/>
          </p:nvPr>
        </p:nvSpPr>
        <p:spPr>
          <a:xfrm>
            <a:off x="3396761" y="1417638"/>
            <a:ext cx="8185639" cy="4587508"/>
          </a:xfrm>
        </p:spPr>
        <p:txBody>
          <a:bodyPr>
            <a:normAutofit fontScale="92500" lnSpcReduction="20000"/>
          </a:bodyPr>
          <a:lstStyle/>
          <a:p>
            <a:r>
              <a:rPr lang="en-US" sz="3000" dirty="0" smtClean="0"/>
              <a:t>Made up of a group of 40+ diverse organizations (education, faith-based, children advocacy, business) from across the Commonwealth</a:t>
            </a:r>
          </a:p>
          <a:p>
            <a:r>
              <a:rPr lang="en-US" sz="3000" dirty="0" smtClean="0"/>
              <a:t>Believes every public school student should have access to a quality education no matter where they live in order to meet state academic standards and be prepared for post-secondary success</a:t>
            </a:r>
          </a:p>
          <a:p>
            <a:r>
              <a:rPr lang="en-US" sz="3000" dirty="0" smtClean="0"/>
              <a:t>Working towards the common goal of ensuring Pennsylvania adopts a sustainable, predictable, and long-term funding </a:t>
            </a:r>
            <a:r>
              <a:rPr lang="en-US" sz="3000" smtClean="0"/>
              <a:t>formula </a:t>
            </a:r>
            <a:r>
              <a:rPr lang="en-US" sz="3000" smtClean="0"/>
              <a:t>by 2016  </a:t>
            </a:r>
            <a:endParaRPr lang="en-US" sz="3000" dirty="0" smtClean="0"/>
          </a:p>
          <a:p>
            <a:pPr marL="0" indent="0">
              <a:buNone/>
            </a:pPr>
            <a:r>
              <a:rPr lang="en-US" dirty="0" smtClean="0"/>
              <a:t>                                                      </a:t>
            </a:r>
          </a:p>
        </p:txBody>
      </p:sp>
      <p:pic>
        <p:nvPicPr>
          <p:cNvPr id="7" name="Picture 6"/>
          <p:cNvPicPr>
            <a:picLocks noChangeAspect="1"/>
          </p:cNvPicPr>
          <p:nvPr/>
        </p:nvPicPr>
        <p:blipFill>
          <a:blip r:embed="rId2"/>
          <a:stretch>
            <a:fillRect/>
          </a:stretch>
        </p:blipFill>
        <p:spPr>
          <a:xfrm>
            <a:off x="4600575" y="5029200"/>
            <a:ext cx="4514850" cy="1104900"/>
          </a:xfrm>
          <a:prstGeom prst="rect">
            <a:avLst/>
          </a:prstGeom>
        </p:spPr>
      </p:pic>
    </p:spTree>
    <p:extLst>
      <p:ext uri="{BB962C8B-B14F-4D97-AF65-F5344CB8AC3E}">
        <p14:creationId xmlns:p14="http://schemas.microsoft.com/office/powerpoint/2010/main" val="2565640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Campaign for Fair Education Funding Members</a:t>
            </a:r>
            <a:endParaRPr lang="en-US" i="1" dirty="0"/>
          </a:p>
        </p:txBody>
      </p:sp>
      <p:sp>
        <p:nvSpPr>
          <p:cNvPr id="3" name="Content Placeholder 2"/>
          <p:cNvSpPr>
            <a:spLocks noGrp="1"/>
          </p:cNvSpPr>
          <p:nvPr>
            <p:ph idx="1"/>
          </p:nvPr>
        </p:nvSpPr>
        <p:spPr>
          <a:xfrm>
            <a:off x="3321170" y="1311214"/>
            <a:ext cx="8531524" cy="4468483"/>
          </a:xfrm>
        </p:spPr>
        <p:txBody>
          <a:bodyPr>
            <a:normAutofit/>
          </a:bodyPr>
          <a:lstStyle/>
          <a:p>
            <a:pPr marL="0" indent="0">
              <a:buNone/>
            </a:pPr>
            <a:r>
              <a:rPr lang="en-US" sz="2000" dirty="0" smtClean="0"/>
              <a:t>A+ Schools				Education Policy and Leadership</a:t>
            </a:r>
          </a:p>
          <a:p>
            <a:pPr marL="0" indent="0">
              <a:buNone/>
            </a:pPr>
            <a:r>
              <a:rPr lang="en-US" sz="2000" dirty="0" smtClean="0"/>
              <a:t>Action United				   Center			</a:t>
            </a:r>
          </a:p>
          <a:p>
            <a:pPr marL="0" indent="0">
              <a:buNone/>
            </a:pPr>
            <a:r>
              <a:rPr lang="en-US" sz="2000" dirty="0" smtClean="0"/>
              <a:t>AFL-CIO of PA                                                        Education Voters-PA		  </a:t>
            </a:r>
          </a:p>
          <a:p>
            <a:pPr marL="0" indent="0">
              <a:buNone/>
            </a:pPr>
            <a:r>
              <a:rPr lang="en-US" sz="2000" dirty="0" smtClean="0"/>
              <a:t>Allies for Children                                                 Jewish Social Policy Action	</a:t>
            </a:r>
          </a:p>
          <a:p>
            <a:pPr marL="0" indent="0">
              <a:buNone/>
            </a:pPr>
            <a:r>
              <a:rPr lang="en-US" sz="2000" dirty="0" smtClean="0"/>
              <a:t>American Federation of Teachers-PA                   Network (JSPAN) 		 </a:t>
            </a:r>
          </a:p>
          <a:p>
            <a:pPr marL="0" indent="0">
              <a:buNone/>
            </a:pPr>
            <a:r>
              <a:rPr lang="en-US" sz="2000" dirty="0" smtClean="0"/>
              <a:t>Building One PA				</a:t>
            </a:r>
            <a:r>
              <a:rPr lang="en-US" sz="2000" dirty="0"/>
              <a:t> </a:t>
            </a:r>
            <a:r>
              <a:rPr lang="en-US" sz="2000" dirty="0" smtClean="0"/>
              <a:t>Keystone State Education Coalition</a:t>
            </a:r>
          </a:p>
          <a:p>
            <a:pPr marL="0" indent="0">
              <a:buNone/>
            </a:pPr>
            <a:r>
              <a:rPr lang="en-US" sz="2000" dirty="0" smtClean="0"/>
              <a:t>Congregations United for Neighborhood         League of Women Voters of PA</a:t>
            </a:r>
          </a:p>
          <a:p>
            <a:pPr marL="0" indent="0">
              <a:buNone/>
            </a:pPr>
            <a:r>
              <a:rPr lang="en-US" sz="2000" dirty="0" smtClean="0"/>
              <a:t>   Action (CUNA)                                                    Lutheran Advocacy Ministry in PA</a:t>
            </a:r>
          </a:p>
          <a:p>
            <a:pPr marL="0" indent="0">
              <a:buNone/>
            </a:pPr>
            <a:r>
              <a:rPr lang="en-US" sz="2000" dirty="0" smtClean="0"/>
              <a:t>Cross-City                                                               NAACP of PA</a:t>
            </a:r>
          </a:p>
          <a:p>
            <a:pPr marL="0" indent="0">
              <a:buNone/>
            </a:pPr>
            <a:r>
              <a:rPr lang="en-US" sz="2000" dirty="0" smtClean="0"/>
              <a:t>Education Law Center</a:t>
            </a:r>
          </a:p>
          <a:p>
            <a:pPr marL="0" indent="0">
              <a:buNone/>
            </a:pPr>
            <a:r>
              <a:rPr lang="en-US" sz="2000" dirty="0" smtClean="0"/>
              <a:t>Education Matters in the Cumberland                      </a:t>
            </a:r>
          </a:p>
          <a:p>
            <a:pPr marL="0" indent="0">
              <a:buNone/>
            </a:pPr>
            <a:r>
              <a:rPr lang="en-US" sz="2000" dirty="0" smtClean="0"/>
              <a:t>   Valley</a:t>
            </a:r>
          </a:p>
          <a:p>
            <a:pPr marL="0" indent="0">
              <a:buNone/>
            </a:pPr>
            <a:endParaRPr lang="en-US" sz="2400" dirty="0" smtClean="0"/>
          </a:p>
        </p:txBody>
      </p:sp>
    </p:spTree>
    <p:extLst>
      <p:ext uri="{BB962C8B-B14F-4D97-AF65-F5344CB8AC3E}">
        <p14:creationId xmlns:p14="http://schemas.microsoft.com/office/powerpoint/2010/main" val="35631040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Campaign for Fair Education Funding Members</a:t>
            </a:r>
            <a:endParaRPr lang="en-US" i="1" dirty="0"/>
          </a:p>
        </p:txBody>
      </p:sp>
      <p:sp>
        <p:nvSpPr>
          <p:cNvPr id="3" name="Content Placeholder 2"/>
          <p:cNvSpPr>
            <a:spLocks noGrp="1"/>
          </p:cNvSpPr>
          <p:nvPr>
            <p:ph idx="1"/>
          </p:nvPr>
        </p:nvSpPr>
        <p:spPr>
          <a:xfrm>
            <a:off x="3381554" y="1293962"/>
            <a:ext cx="8200845" cy="4573439"/>
          </a:xfrm>
        </p:spPr>
        <p:txBody>
          <a:bodyPr>
            <a:normAutofit/>
          </a:bodyPr>
          <a:lstStyle/>
          <a:p>
            <a:pPr marL="0" indent="0">
              <a:buNone/>
            </a:pPr>
            <a:r>
              <a:rPr lang="en-US" sz="2000" dirty="0" smtClean="0"/>
              <a:t>PA Association of Elementary and 		PA Budget and Policy Center</a:t>
            </a:r>
          </a:p>
          <a:p>
            <a:pPr marL="0" indent="0">
              <a:buNone/>
            </a:pPr>
            <a:r>
              <a:rPr lang="en-US" sz="2000" dirty="0"/>
              <a:t> </a:t>
            </a:r>
            <a:r>
              <a:rPr lang="en-US" sz="2000" dirty="0" smtClean="0"/>
              <a:t>  Secondary School Principals (PAESSP)	PA Business Council</a:t>
            </a:r>
          </a:p>
          <a:p>
            <a:pPr marL="0" indent="0">
              <a:buNone/>
            </a:pPr>
            <a:r>
              <a:rPr lang="en-US" sz="2000" dirty="0" smtClean="0"/>
              <a:t>PA Association of Intermediate		PA Coalition of Public Charter</a:t>
            </a:r>
          </a:p>
          <a:p>
            <a:pPr marL="0" indent="0">
              <a:buNone/>
            </a:pPr>
            <a:r>
              <a:rPr lang="en-US" sz="2000" dirty="0" smtClean="0"/>
              <a:t>   Units (PAIU)				   Schools</a:t>
            </a:r>
          </a:p>
          <a:p>
            <a:pPr marL="0" indent="0">
              <a:buNone/>
            </a:pPr>
            <a:r>
              <a:rPr lang="en-US" sz="2000" dirty="0" smtClean="0"/>
              <a:t>PA Association of Rural and Small		PA Council of Churches</a:t>
            </a:r>
          </a:p>
          <a:p>
            <a:pPr marL="0" indent="0">
              <a:buNone/>
            </a:pPr>
            <a:r>
              <a:rPr lang="en-US" sz="2000" dirty="0"/>
              <a:t> </a:t>
            </a:r>
            <a:r>
              <a:rPr lang="en-US" sz="2000" dirty="0" smtClean="0"/>
              <a:t>  Schools (PARSS)				PA Immigration and Citizenship</a:t>
            </a:r>
          </a:p>
          <a:p>
            <a:pPr marL="0" indent="0">
              <a:buNone/>
            </a:pPr>
            <a:r>
              <a:rPr lang="en-US" sz="2000" dirty="0" smtClean="0"/>
              <a:t>PA Association of School			   Coalition (PICC)</a:t>
            </a:r>
          </a:p>
          <a:p>
            <a:pPr marL="0" indent="0">
              <a:buNone/>
            </a:pPr>
            <a:r>
              <a:rPr lang="en-US" sz="2000" dirty="0"/>
              <a:t> </a:t>
            </a:r>
            <a:r>
              <a:rPr lang="en-US" sz="2000" dirty="0" smtClean="0"/>
              <a:t>  Administrators (PASA)			PA Interfaith Impact Network</a:t>
            </a:r>
          </a:p>
          <a:p>
            <a:pPr marL="0" indent="0">
              <a:buNone/>
            </a:pPr>
            <a:r>
              <a:rPr lang="en-US" sz="2000" dirty="0" smtClean="0"/>
              <a:t>PA Association of School Business                       (PIIN)</a:t>
            </a:r>
          </a:p>
          <a:p>
            <a:pPr marL="0" indent="0">
              <a:buNone/>
            </a:pPr>
            <a:r>
              <a:rPr lang="en-US" sz="2000" dirty="0"/>
              <a:t> </a:t>
            </a:r>
            <a:r>
              <a:rPr lang="en-US" sz="2000" dirty="0" smtClean="0"/>
              <a:t>  Officials (PASBO)                                               PA League of Urban Schools</a:t>
            </a:r>
          </a:p>
          <a:p>
            <a:pPr marL="0" indent="0">
              <a:buNone/>
            </a:pPr>
            <a:r>
              <a:rPr lang="en-US" sz="2000" dirty="0" smtClean="0"/>
              <a:t>PA Association of School Nurses and                  (PLUS)</a:t>
            </a:r>
          </a:p>
          <a:p>
            <a:pPr marL="0" indent="0">
              <a:buNone/>
            </a:pPr>
            <a:r>
              <a:rPr lang="en-US" sz="2000" dirty="0"/>
              <a:t> </a:t>
            </a:r>
            <a:r>
              <a:rPr lang="en-US" sz="2000" dirty="0" smtClean="0"/>
              <a:t>  Practitioners                                                      PA Municipal League</a:t>
            </a:r>
            <a:endParaRPr lang="en-US" sz="2000" dirty="0"/>
          </a:p>
        </p:txBody>
      </p:sp>
    </p:spTree>
    <p:extLst>
      <p:ext uri="{BB962C8B-B14F-4D97-AF65-F5344CB8AC3E}">
        <p14:creationId xmlns:p14="http://schemas.microsoft.com/office/powerpoint/2010/main" val="3819931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Campaign for Fair Education Funding Members</a:t>
            </a:r>
            <a:endParaRPr lang="en-US" i="1" dirty="0"/>
          </a:p>
        </p:txBody>
      </p:sp>
      <p:sp>
        <p:nvSpPr>
          <p:cNvPr id="3" name="Content Placeholder 2"/>
          <p:cNvSpPr>
            <a:spLocks noGrp="1"/>
          </p:cNvSpPr>
          <p:nvPr>
            <p:ph idx="1"/>
          </p:nvPr>
        </p:nvSpPr>
        <p:spPr>
          <a:xfrm>
            <a:off x="3424686" y="1600201"/>
            <a:ext cx="8281359" cy="4267200"/>
          </a:xfrm>
        </p:spPr>
        <p:txBody>
          <a:bodyPr>
            <a:normAutofit/>
          </a:bodyPr>
          <a:lstStyle/>
          <a:p>
            <a:pPr marL="0" indent="0">
              <a:buNone/>
            </a:pPr>
            <a:r>
              <a:rPr lang="en-US" sz="2000" dirty="0" smtClean="0"/>
              <a:t>PA Partnerships for Children		Public Citizens for Children and</a:t>
            </a:r>
          </a:p>
          <a:p>
            <a:pPr marL="0" indent="0">
              <a:buNone/>
            </a:pPr>
            <a:r>
              <a:rPr lang="en-US" sz="2000" dirty="0" smtClean="0"/>
              <a:t>PA PTA					    Youth (PCCY)</a:t>
            </a:r>
          </a:p>
          <a:p>
            <a:pPr marL="0" indent="0">
              <a:buNone/>
            </a:pPr>
            <a:r>
              <a:rPr lang="en-US" sz="2000" dirty="0" smtClean="0"/>
              <a:t>PA School Boards Association (PSBA)	Public Interest Law Center of</a:t>
            </a:r>
          </a:p>
          <a:p>
            <a:pPr marL="0" indent="0">
              <a:buNone/>
            </a:pPr>
            <a:r>
              <a:rPr lang="en-US" sz="2000" dirty="0" smtClean="0"/>
              <a:t>PA School Librarians Association		</a:t>
            </a:r>
            <a:r>
              <a:rPr lang="en-US" sz="2000" dirty="0"/>
              <a:t> </a:t>
            </a:r>
            <a:r>
              <a:rPr lang="en-US" sz="2000" dirty="0" smtClean="0"/>
              <a:t>   Philadelphia (PILCOP) </a:t>
            </a:r>
          </a:p>
          <a:p>
            <a:pPr marL="0" indent="0">
              <a:buNone/>
            </a:pPr>
            <a:r>
              <a:rPr lang="en-US" sz="2000" dirty="0" smtClean="0"/>
              <a:t>PA State Education Association (PSEA)	United Way of Greater </a:t>
            </a:r>
          </a:p>
          <a:p>
            <a:pPr marL="0" indent="0">
              <a:buNone/>
            </a:pPr>
            <a:r>
              <a:rPr lang="en-US" sz="2000" dirty="0" err="1" smtClean="0"/>
              <a:t>PennCan</a:t>
            </a:r>
            <a:r>
              <a:rPr lang="en-US" sz="2000" dirty="0" smtClean="0"/>
              <a:t>					    Philadelphia and Southern  </a:t>
            </a:r>
          </a:p>
          <a:p>
            <a:pPr marL="0" indent="0">
              <a:buNone/>
            </a:pPr>
            <a:r>
              <a:rPr lang="en-US" sz="2000" dirty="0" smtClean="0"/>
              <a:t>Philadelphia AFL-CIO                                               New Jersey</a:t>
            </a:r>
          </a:p>
          <a:p>
            <a:pPr marL="0" indent="0">
              <a:buNone/>
            </a:pPr>
            <a:r>
              <a:rPr lang="en-US" sz="2000" dirty="0" smtClean="0"/>
              <a:t>Philadelphia Federation of Teachers (PFT)	Urban League of Greater</a:t>
            </a:r>
          </a:p>
          <a:p>
            <a:pPr marL="0" indent="0">
              <a:buNone/>
            </a:pPr>
            <a:r>
              <a:rPr lang="en-US" sz="2000" dirty="0" smtClean="0"/>
              <a:t>Pittsburgh Federation of Teachers (PFT)              Pittsburgh</a:t>
            </a:r>
          </a:p>
          <a:p>
            <a:pPr marL="0" indent="0">
              <a:buNone/>
            </a:pPr>
            <a:r>
              <a:rPr lang="en-US" sz="2000" dirty="0" smtClean="0"/>
              <a:t>POWER (Philadelphians Organized to              Urban League of Philadelphia</a:t>
            </a:r>
          </a:p>
          <a:p>
            <a:pPr marL="0" indent="0">
              <a:buNone/>
            </a:pPr>
            <a:r>
              <a:rPr lang="en-US" sz="2000" dirty="0"/>
              <a:t> </a:t>
            </a:r>
            <a:r>
              <a:rPr lang="en-US" sz="2000" dirty="0" smtClean="0"/>
              <a:t>  Witness, Empower, and Rebuild)</a:t>
            </a:r>
            <a:endParaRPr lang="en-US" sz="2000" dirty="0"/>
          </a:p>
        </p:txBody>
      </p:sp>
    </p:spTree>
    <p:extLst>
      <p:ext uri="{BB962C8B-B14F-4D97-AF65-F5344CB8AC3E}">
        <p14:creationId xmlns:p14="http://schemas.microsoft.com/office/powerpoint/2010/main" val="2162393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Campaign for Fair Education Funding</a:t>
            </a:r>
            <a:endParaRPr lang="en-US" dirty="0"/>
          </a:p>
        </p:txBody>
      </p:sp>
      <p:sp>
        <p:nvSpPr>
          <p:cNvPr id="3" name="Content Placeholder 2"/>
          <p:cNvSpPr>
            <a:spLocks noGrp="1"/>
          </p:cNvSpPr>
          <p:nvPr>
            <p:ph idx="1"/>
          </p:nvPr>
        </p:nvSpPr>
        <p:spPr>
          <a:xfrm>
            <a:off x="4097547" y="1210574"/>
            <a:ext cx="7484853" cy="4267200"/>
          </a:xfrm>
        </p:spPr>
        <p:txBody>
          <a:bodyPr>
            <a:normAutofit/>
          </a:bodyPr>
          <a:lstStyle/>
          <a:p>
            <a:pPr marL="0" indent="0">
              <a:buNone/>
            </a:pPr>
            <a:r>
              <a:rPr lang="en-US" b="1" dirty="0" smtClean="0"/>
              <a:t>A Basic Education Funding formula should consider that:</a:t>
            </a:r>
          </a:p>
          <a:p>
            <a:r>
              <a:rPr lang="en-US" b="1" dirty="0" smtClean="0"/>
              <a:t>Accuracy is important.</a:t>
            </a:r>
          </a:p>
          <a:p>
            <a:r>
              <a:rPr lang="en-US" b="1" dirty="0" smtClean="0"/>
              <a:t>Students and schools need stability.</a:t>
            </a:r>
          </a:p>
          <a:p>
            <a:r>
              <a:rPr lang="en-US" b="1" dirty="0" smtClean="0"/>
              <a:t>Responsibility is shared.</a:t>
            </a:r>
          </a:p>
          <a:p>
            <a:r>
              <a:rPr lang="en-US" b="1" dirty="0" smtClean="0"/>
              <a:t>Accountability is required.</a:t>
            </a:r>
          </a:p>
          <a:p>
            <a:endParaRPr lang="en-US" sz="2800" b="1" dirty="0" smtClean="0"/>
          </a:p>
          <a:p>
            <a:pPr marL="0" indent="0">
              <a:buNone/>
            </a:pPr>
            <a:endParaRPr lang="en-US" sz="2800" dirty="0"/>
          </a:p>
        </p:txBody>
      </p:sp>
      <p:pic>
        <p:nvPicPr>
          <p:cNvPr id="4" name="Picture 3"/>
          <p:cNvPicPr>
            <a:picLocks noChangeAspect="1"/>
          </p:cNvPicPr>
          <p:nvPr/>
        </p:nvPicPr>
        <p:blipFill>
          <a:blip r:embed="rId2"/>
          <a:stretch>
            <a:fillRect/>
          </a:stretch>
        </p:blipFill>
        <p:spPr>
          <a:xfrm>
            <a:off x="4600575" y="5029200"/>
            <a:ext cx="4514850" cy="1104900"/>
          </a:xfrm>
          <a:prstGeom prst="rect">
            <a:avLst/>
          </a:prstGeom>
        </p:spPr>
      </p:pic>
    </p:spTree>
    <p:extLst>
      <p:ext uri="{BB962C8B-B14F-4D97-AF65-F5344CB8AC3E}">
        <p14:creationId xmlns:p14="http://schemas.microsoft.com/office/powerpoint/2010/main" val="10904885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t>Campaign for Fair Education Funding</a:t>
            </a:r>
            <a:endParaRPr lang="en-US" dirty="0"/>
          </a:p>
        </p:txBody>
      </p:sp>
      <p:sp>
        <p:nvSpPr>
          <p:cNvPr id="3" name="Content Placeholder 2"/>
          <p:cNvSpPr>
            <a:spLocks noGrp="1"/>
          </p:cNvSpPr>
          <p:nvPr>
            <p:ph idx="1"/>
          </p:nvPr>
        </p:nvSpPr>
        <p:spPr>
          <a:xfrm>
            <a:off x="3545458" y="1168880"/>
            <a:ext cx="8036942" cy="4267200"/>
          </a:xfrm>
        </p:spPr>
        <p:txBody>
          <a:bodyPr>
            <a:normAutofit/>
          </a:bodyPr>
          <a:lstStyle/>
          <a:p>
            <a:pPr marL="0" indent="0">
              <a:buNone/>
            </a:pPr>
            <a:r>
              <a:rPr lang="en-US" sz="2800" b="1" dirty="0" smtClean="0"/>
              <a:t>Elements in the proposed Basic Education Funding formula (revisited every 5 years):</a:t>
            </a:r>
          </a:p>
          <a:p>
            <a:r>
              <a:rPr lang="en-US" sz="2800" b="1" dirty="0" smtClean="0"/>
              <a:t>Statewide Base Cost</a:t>
            </a:r>
          </a:p>
          <a:p>
            <a:r>
              <a:rPr lang="en-US" sz="2800" b="1" dirty="0" smtClean="0"/>
              <a:t>Student-Specific Weights</a:t>
            </a:r>
          </a:p>
          <a:p>
            <a:r>
              <a:rPr lang="en-US" sz="2800" b="1" dirty="0" smtClean="0"/>
              <a:t>District-Specific Weights</a:t>
            </a:r>
          </a:p>
          <a:p>
            <a:r>
              <a:rPr lang="en-US" sz="2800" b="1" dirty="0" smtClean="0"/>
              <a:t>Charter Schools</a:t>
            </a:r>
          </a:p>
          <a:p>
            <a:r>
              <a:rPr lang="en-US" sz="2800" b="1" dirty="0" smtClean="0"/>
              <a:t>Hold Harmless</a:t>
            </a:r>
          </a:p>
          <a:p>
            <a:pPr marL="0" indent="0">
              <a:buNone/>
            </a:pPr>
            <a:endParaRPr lang="en-US" dirty="0"/>
          </a:p>
        </p:txBody>
      </p:sp>
      <p:pic>
        <p:nvPicPr>
          <p:cNvPr id="4" name="Picture 3"/>
          <p:cNvPicPr>
            <a:picLocks noChangeAspect="1"/>
          </p:cNvPicPr>
          <p:nvPr/>
        </p:nvPicPr>
        <p:blipFill>
          <a:blip r:embed="rId2"/>
          <a:stretch>
            <a:fillRect/>
          </a:stretch>
        </p:blipFill>
        <p:spPr>
          <a:xfrm>
            <a:off x="4600575" y="4953000"/>
            <a:ext cx="4514850" cy="1104900"/>
          </a:xfrm>
          <a:prstGeom prst="rect">
            <a:avLst/>
          </a:prstGeom>
        </p:spPr>
      </p:pic>
    </p:spTree>
    <p:extLst>
      <p:ext uri="{BB962C8B-B14F-4D97-AF65-F5344CB8AC3E}">
        <p14:creationId xmlns:p14="http://schemas.microsoft.com/office/powerpoint/2010/main" val="35369434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5200" y="274638"/>
            <a:ext cx="6705600" cy="868362"/>
          </a:xfrm>
        </p:spPr>
        <p:txBody>
          <a:bodyPr>
            <a:normAutofit fontScale="90000"/>
          </a:bodyPr>
          <a:lstStyle/>
          <a:p>
            <a:r>
              <a:rPr lang="en-US" i="1" dirty="0"/>
              <a:t>Campaign for Fair Education Funding</a:t>
            </a:r>
            <a:endParaRPr lang="en-US" dirty="0"/>
          </a:p>
        </p:txBody>
      </p:sp>
      <p:sp>
        <p:nvSpPr>
          <p:cNvPr id="3" name="Content Placeholder 2"/>
          <p:cNvSpPr>
            <a:spLocks noGrp="1"/>
          </p:cNvSpPr>
          <p:nvPr>
            <p:ph idx="1"/>
          </p:nvPr>
        </p:nvSpPr>
        <p:spPr>
          <a:xfrm>
            <a:off x="3674853" y="990600"/>
            <a:ext cx="7643004" cy="4267200"/>
          </a:xfrm>
        </p:spPr>
        <p:txBody>
          <a:bodyPr>
            <a:normAutofit/>
          </a:bodyPr>
          <a:lstStyle/>
          <a:p>
            <a:pPr marL="0" indent="0">
              <a:buNone/>
            </a:pPr>
            <a:r>
              <a:rPr lang="en-US" sz="2800" b="1" dirty="0" smtClean="0"/>
              <a:t>Phase-in and Costs:</a:t>
            </a:r>
          </a:p>
          <a:p>
            <a:r>
              <a:rPr lang="en-US" sz="2800" b="1" dirty="0" smtClean="0"/>
              <a:t>6 to 8 year phase-in</a:t>
            </a:r>
          </a:p>
          <a:p>
            <a:r>
              <a:rPr lang="en-US" sz="2800" b="1" dirty="0" smtClean="0"/>
              <a:t>Increase of $3.611 billion in Basic Education Funding</a:t>
            </a:r>
          </a:p>
          <a:p>
            <a:r>
              <a:rPr lang="en-US" sz="2800" b="1" dirty="0" smtClean="0"/>
              <a:t>Total of $9.326 billion, up from $5.715 billion </a:t>
            </a:r>
          </a:p>
          <a:p>
            <a:r>
              <a:rPr lang="en-US" sz="2800" b="1" dirty="0" smtClean="0"/>
              <a:t>Annual increases of approximately $451 million for an eight-year phase-in</a:t>
            </a:r>
            <a:endParaRPr lang="en-US" sz="2800" dirty="0"/>
          </a:p>
          <a:p>
            <a:endParaRPr lang="en-US" dirty="0"/>
          </a:p>
        </p:txBody>
      </p:sp>
      <p:pic>
        <p:nvPicPr>
          <p:cNvPr id="4" name="Picture 3"/>
          <p:cNvPicPr>
            <a:picLocks noChangeAspect="1"/>
          </p:cNvPicPr>
          <p:nvPr/>
        </p:nvPicPr>
        <p:blipFill>
          <a:blip r:embed="rId2"/>
          <a:stretch>
            <a:fillRect/>
          </a:stretch>
        </p:blipFill>
        <p:spPr>
          <a:xfrm>
            <a:off x="4600575" y="4855090"/>
            <a:ext cx="4514850" cy="1118671"/>
          </a:xfrm>
          <a:prstGeom prst="rect">
            <a:avLst/>
          </a:prstGeom>
        </p:spPr>
      </p:pic>
    </p:spTree>
    <p:extLst>
      <p:ext uri="{BB962C8B-B14F-4D97-AF65-F5344CB8AC3E}">
        <p14:creationId xmlns:p14="http://schemas.microsoft.com/office/powerpoint/2010/main" val="8767551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The Short History of</a:t>
            </a:r>
            <a:br>
              <a:rPr lang="en-US" i="1" dirty="0" smtClean="0"/>
            </a:br>
            <a:r>
              <a:rPr lang="en-US" i="1" dirty="0" smtClean="0"/>
              <a:t> Basic Education Funding</a:t>
            </a:r>
            <a:endParaRPr lang="en-US" i="1" dirty="0"/>
          </a:p>
        </p:txBody>
      </p:sp>
      <p:sp>
        <p:nvSpPr>
          <p:cNvPr id="3" name="Content Placeholder 2"/>
          <p:cNvSpPr>
            <a:spLocks noGrp="1"/>
          </p:cNvSpPr>
          <p:nvPr>
            <p:ph idx="1"/>
          </p:nvPr>
        </p:nvSpPr>
        <p:spPr>
          <a:xfrm>
            <a:off x="3459192" y="1600201"/>
            <a:ext cx="8123208" cy="4267200"/>
          </a:xfrm>
        </p:spPr>
        <p:txBody>
          <a:bodyPr/>
          <a:lstStyle/>
          <a:p>
            <a:r>
              <a:rPr lang="en-US" dirty="0" smtClean="0"/>
              <a:t>It is not a formula.</a:t>
            </a:r>
          </a:p>
          <a:p>
            <a:r>
              <a:rPr lang="en-US" dirty="0" smtClean="0"/>
              <a:t>It used to be a formula.</a:t>
            </a:r>
          </a:p>
          <a:p>
            <a:r>
              <a:rPr lang="en-US" dirty="0" smtClean="0"/>
              <a:t>Later it was a formula with an adequacy target.</a:t>
            </a:r>
          </a:p>
          <a:p>
            <a:r>
              <a:rPr lang="en-US" dirty="0" smtClean="0"/>
              <a:t>Now it is BEF determined annually using different criteria to produce different results.</a:t>
            </a:r>
          </a:p>
        </p:txBody>
      </p:sp>
    </p:spTree>
    <p:extLst>
      <p:ext uri="{BB962C8B-B14F-4D97-AF65-F5344CB8AC3E}">
        <p14:creationId xmlns:p14="http://schemas.microsoft.com/office/powerpoint/2010/main" val="14922119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Campaign for Fair Education Funding</a:t>
            </a:r>
            <a:endParaRPr lang="en-US" i="1" dirty="0"/>
          </a:p>
        </p:txBody>
      </p:sp>
      <p:sp>
        <p:nvSpPr>
          <p:cNvPr id="3" name="Content Placeholder 2"/>
          <p:cNvSpPr>
            <a:spLocks noGrp="1"/>
          </p:cNvSpPr>
          <p:nvPr>
            <p:ph idx="1"/>
          </p:nvPr>
        </p:nvSpPr>
        <p:spPr>
          <a:xfrm>
            <a:off x="3493698" y="1276709"/>
            <a:ext cx="8088702" cy="3623095"/>
          </a:xfrm>
        </p:spPr>
        <p:txBody>
          <a:bodyPr>
            <a:normAutofit fontScale="92500"/>
          </a:bodyPr>
          <a:lstStyle/>
          <a:p>
            <a:r>
              <a:rPr lang="en-US" sz="2800" dirty="0" smtClean="0"/>
              <a:t>Build grassroots support across PA for a sustainable, predictable, long-term Basic Education Funding formula</a:t>
            </a:r>
          </a:p>
          <a:p>
            <a:r>
              <a:rPr lang="en-US" sz="2800" dirty="0" smtClean="0"/>
              <a:t>Work with and serve as a resource to the Basic Education Funding Commission as they develop a new funding formula</a:t>
            </a:r>
          </a:p>
          <a:p>
            <a:r>
              <a:rPr lang="en-US" sz="2800" dirty="0" smtClean="0"/>
              <a:t>Work with the General Assembly to ensure that a new Basic Education Funding formula is implemented by 2016</a:t>
            </a:r>
            <a:endParaRPr lang="en-US" sz="2800" dirty="0"/>
          </a:p>
        </p:txBody>
      </p:sp>
      <p:pic>
        <p:nvPicPr>
          <p:cNvPr id="4" name="Picture 3"/>
          <p:cNvPicPr>
            <a:picLocks noChangeAspect="1"/>
          </p:cNvPicPr>
          <p:nvPr/>
        </p:nvPicPr>
        <p:blipFill>
          <a:blip r:embed="rId2"/>
          <a:stretch>
            <a:fillRect/>
          </a:stretch>
        </p:blipFill>
        <p:spPr>
          <a:xfrm>
            <a:off x="4600575" y="5029200"/>
            <a:ext cx="4514850" cy="1104900"/>
          </a:xfrm>
          <a:prstGeom prst="rect">
            <a:avLst/>
          </a:prstGeom>
        </p:spPr>
      </p:pic>
    </p:spTree>
    <p:extLst>
      <p:ext uri="{BB962C8B-B14F-4D97-AF65-F5344CB8AC3E}">
        <p14:creationId xmlns:p14="http://schemas.microsoft.com/office/powerpoint/2010/main" val="33876725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nvPr>
        </p:nvGraphicFramePr>
        <p:xfrm>
          <a:off x="3962400" y="228600"/>
          <a:ext cx="6477000" cy="5867400"/>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Straight Arrow Connector 3"/>
          <p:cNvCxnSpPr/>
          <p:nvPr/>
        </p:nvCxnSpPr>
        <p:spPr>
          <a:xfrm>
            <a:off x="5257800" y="3124200"/>
            <a:ext cx="0" cy="685800"/>
          </a:xfrm>
          <a:prstGeom prst="straightConnector1">
            <a:avLst/>
          </a:prstGeom>
          <a:ln w="34925">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5257800" y="3313212"/>
            <a:ext cx="762000" cy="307777"/>
          </a:xfrm>
          <a:prstGeom prst="rect">
            <a:avLst/>
          </a:prstGeom>
          <a:noFill/>
        </p:spPr>
        <p:txBody>
          <a:bodyPr wrap="square" rtlCol="0">
            <a:spAutoFit/>
          </a:bodyPr>
          <a:lstStyle/>
          <a:p>
            <a:r>
              <a:rPr lang="en-US" sz="1400" b="1" dirty="0">
                <a:solidFill>
                  <a:prstClr val="black"/>
                </a:solidFill>
              </a:rPr>
              <a:t>5% gap</a:t>
            </a:r>
          </a:p>
        </p:txBody>
      </p:sp>
    </p:spTree>
    <p:extLst>
      <p:ext uri="{BB962C8B-B14F-4D97-AF65-F5344CB8AC3E}">
        <p14:creationId xmlns:p14="http://schemas.microsoft.com/office/powerpoint/2010/main" val="30650548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9608" y="609600"/>
            <a:ext cx="7498080" cy="808038"/>
          </a:xfrm>
        </p:spPr>
        <p:txBody>
          <a:bodyPr>
            <a:normAutofit fontScale="90000"/>
          </a:bodyPr>
          <a:lstStyle/>
          <a:p>
            <a:pPr algn="ctr"/>
            <a:r>
              <a:rPr lang="en-US" sz="4000" i="1" dirty="0"/>
              <a:t>Pennsylvania School Funding</a:t>
            </a:r>
            <a:r>
              <a:rPr lang="en-US" sz="4400" i="1" dirty="0"/>
              <a:t/>
            </a:r>
            <a:br>
              <a:rPr lang="en-US" sz="4400" i="1" dirty="0"/>
            </a:br>
            <a:endParaRPr lang="en-US" i="1" dirty="0"/>
          </a:p>
        </p:txBody>
      </p:sp>
      <p:sp>
        <p:nvSpPr>
          <p:cNvPr id="3" name="Content Placeholder 2"/>
          <p:cNvSpPr>
            <a:spLocks noGrp="1"/>
          </p:cNvSpPr>
          <p:nvPr>
            <p:ph idx="1"/>
          </p:nvPr>
        </p:nvSpPr>
        <p:spPr/>
        <p:txBody>
          <a:bodyPr>
            <a:normAutofit fontScale="85000" lnSpcReduction="10000"/>
          </a:bodyPr>
          <a:lstStyle/>
          <a:p>
            <a:pPr marL="82296" indent="0" algn="ctr">
              <a:buNone/>
            </a:pPr>
            <a:r>
              <a:rPr lang="en-US" dirty="0" smtClean="0"/>
              <a:t>Wide Funding Disparities</a:t>
            </a:r>
          </a:p>
          <a:p>
            <a:pPr marL="82296" indent="0" algn="ctr">
              <a:buNone/>
            </a:pPr>
            <a:r>
              <a:rPr lang="en-US" dirty="0" smtClean="0"/>
              <a:t>2012-13</a:t>
            </a:r>
          </a:p>
          <a:p>
            <a:pPr marL="82296" indent="0" algn="ctr">
              <a:buNone/>
            </a:pPr>
            <a:endParaRPr lang="en-US" dirty="0" smtClean="0"/>
          </a:p>
          <a:p>
            <a:pPr marL="82296" indent="0">
              <a:buNone/>
            </a:pPr>
            <a:r>
              <a:rPr lang="en-US" dirty="0" smtClean="0"/>
              <a:t>Lowest Resourced SD - $9,803 per student</a:t>
            </a:r>
          </a:p>
          <a:p>
            <a:pPr marL="82296" indent="0">
              <a:buNone/>
            </a:pPr>
            <a:r>
              <a:rPr lang="en-US" dirty="0" smtClean="0"/>
              <a:t>Highest Resourced SD - $26,808 per student</a:t>
            </a:r>
          </a:p>
          <a:p>
            <a:pPr marL="82296" indent="0">
              <a:buNone/>
            </a:pPr>
            <a:endParaRPr lang="en-US" dirty="0"/>
          </a:p>
          <a:p>
            <a:pPr marL="82296" indent="0" algn="ctr">
              <a:buNone/>
            </a:pPr>
            <a:r>
              <a:rPr lang="en-US" dirty="0" smtClean="0"/>
              <a:t>Difference $17,005 per student</a:t>
            </a:r>
          </a:p>
          <a:p>
            <a:pPr marL="82296" indent="0">
              <a:buNone/>
            </a:pPr>
            <a:endParaRPr lang="en-US" dirty="0"/>
          </a:p>
          <a:p>
            <a:pPr marL="82296" indent="0" algn="ctr">
              <a:buNone/>
            </a:pPr>
            <a:r>
              <a:rPr lang="en-US" dirty="0" smtClean="0"/>
              <a:t>Average Elementary class of 25 students = $425,125 difference</a:t>
            </a:r>
            <a:endParaRPr lang="en-US" dirty="0"/>
          </a:p>
        </p:txBody>
      </p:sp>
    </p:spTree>
    <p:extLst>
      <p:ext uri="{BB962C8B-B14F-4D97-AF65-F5344CB8AC3E}">
        <p14:creationId xmlns:p14="http://schemas.microsoft.com/office/powerpoint/2010/main" val="2173616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smtClean="0"/>
              <a:t>Pennsylvania School Funding</a:t>
            </a:r>
            <a:endParaRPr lang="en-US" i="1" dirty="0"/>
          </a:p>
        </p:txBody>
      </p:sp>
      <p:sp>
        <p:nvSpPr>
          <p:cNvPr id="3" name="Content Placeholder 2"/>
          <p:cNvSpPr>
            <a:spLocks noGrp="1"/>
          </p:cNvSpPr>
          <p:nvPr>
            <p:ph idx="1"/>
          </p:nvPr>
        </p:nvSpPr>
        <p:spPr>
          <a:xfrm>
            <a:off x="3810000" y="1417638"/>
            <a:ext cx="6553200" cy="4267200"/>
          </a:xfrm>
        </p:spPr>
        <p:txBody>
          <a:bodyPr>
            <a:normAutofit fontScale="92500"/>
          </a:bodyPr>
          <a:lstStyle/>
          <a:p>
            <a:r>
              <a:rPr lang="en-US" dirty="0" smtClean="0"/>
              <a:t>It doesn’t have to be this way…</a:t>
            </a:r>
          </a:p>
          <a:p>
            <a:r>
              <a:rPr lang="en-US" dirty="0" smtClean="0"/>
              <a:t>Other states have addressed similar problems and adopted and implemented sustainable solutions.</a:t>
            </a:r>
          </a:p>
          <a:p>
            <a:r>
              <a:rPr lang="en-US" dirty="0" smtClean="0"/>
              <a:t> They include:</a:t>
            </a:r>
          </a:p>
          <a:p>
            <a:pPr lvl="1"/>
            <a:r>
              <a:rPr lang="en-US" dirty="0" smtClean="0"/>
              <a:t>Maryland – Thornton Commission</a:t>
            </a:r>
          </a:p>
          <a:p>
            <a:pPr lvl="1"/>
            <a:r>
              <a:rPr lang="en-US" dirty="0" smtClean="0"/>
              <a:t>Wyoming – School Funding Lawsuit</a:t>
            </a:r>
          </a:p>
          <a:p>
            <a:pPr lvl="1"/>
            <a:r>
              <a:rPr lang="en-US" dirty="0" smtClean="0"/>
              <a:t>North Dakota – Governor’s Commission</a:t>
            </a:r>
            <a:endParaRPr lang="en-US" dirty="0"/>
          </a:p>
        </p:txBody>
      </p:sp>
    </p:spTree>
    <p:extLst>
      <p:ext uri="{BB962C8B-B14F-4D97-AF65-F5344CB8AC3E}">
        <p14:creationId xmlns:p14="http://schemas.microsoft.com/office/powerpoint/2010/main" val="35298388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What You Can Do in the Short Term</a:t>
            </a:r>
            <a:endParaRPr lang="en-US" dirty="0"/>
          </a:p>
        </p:txBody>
      </p:sp>
      <p:sp>
        <p:nvSpPr>
          <p:cNvPr id="3" name="Content Placeholder 2"/>
          <p:cNvSpPr>
            <a:spLocks noGrp="1"/>
          </p:cNvSpPr>
          <p:nvPr>
            <p:ph idx="1"/>
          </p:nvPr>
        </p:nvSpPr>
        <p:spPr>
          <a:xfrm>
            <a:off x="3355674" y="1600201"/>
            <a:ext cx="8226725" cy="4267200"/>
          </a:xfrm>
        </p:spPr>
        <p:txBody>
          <a:bodyPr>
            <a:normAutofit fontScale="85000" lnSpcReduction="20000"/>
          </a:bodyPr>
          <a:lstStyle/>
          <a:p>
            <a:r>
              <a:rPr lang="en-US" dirty="0"/>
              <a:t>Begin discussions at the board and community level on the need for fair education funding</a:t>
            </a:r>
          </a:p>
          <a:p>
            <a:r>
              <a:rPr lang="en-US" dirty="0"/>
              <a:t>Use the resources your “circuit rider” can provide to facilitate those discussions</a:t>
            </a:r>
          </a:p>
          <a:p>
            <a:r>
              <a:rPr lang="en-US" dirty="0"/>
              <a:t>Provide a board member contact to serve as a liaison for information from the Campaign for Fair Education Funding </a:t>
            </a:r>
          </a:p>
          <a:p>
            <a:r>
              <a:rPr lang="en-US" dirty="0"/>
              <a:t>Write Letters to the Editor explaining the need for fair education funding using specifics in your district</a:t>
            </a:r>
          </a:p>
          <a:p>
            <a:r>
              <a:rPr lang="en-US" dirty="0"/>
              <a:t>Join the Campaign for Fair Education Funding by signing up on the website</a:t>
            </a:r>
          </a:p>
          <a:p>
            <a:pPr marL="0" indent="0">
              <a:buNone/>
            </a:pPr>
            <a:endParaRPr lang="en-US" dirty="0"/>
          </a:p>
        </p:txBody>
      </p:sp>
    </p:spTree>
    <p:extLst>
      <p:ext uri="{BB962C8B-B14F-4D97-AF65-F5344CB8AC3E}">
        <p14:creationId xmlns:p14="http://schemas.microsoft.com/office/powerpoint/2010/main" val="39771496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smtClean="0"/>
              <a:t>Join the Campaign! </a:t>
            </a:r>
            <a:endParaRPr lang="en-US" i="1" dirty="0"/>
          </a:p>
        </p:txBody>
      </p:sp>
      <p:sp>
        <p:nvSpPr>
          <p:cNvPr id="3" name="Content Placeholder 2"/>
          <p:cNvSpPr>
            <a:spLocks noGrp="1"/>
          </p:cNvSpPr>
          <p:nvPr>
            <p:ph idx="1"/>
          </p:nvPr>
        </p:nvSpPr>
        <p:spPr>
          <a:xfrm>
            <a:off x="3372928" y="1224951"/>
            <a:ext cx="8209472" cy="3053751"/>
          </a:xfrm>
        </p:spPr>
        <p:txBody>
          <a:bodyPr>
            <a:normAutofit/>
          </a:bodyPr>
          <a:lstStyle/>
          <a:p>
            <a:r>
              <a:rPr lang="en-US" sz="2800" dirty="0" smtClean="0"/>
              <a:t>Make a commitment to help shape a new funding system for Pennsylvania schools.</a:t>
            </a:r>
          </a:p>
          <a:p>
            <a:r>
              <a:rPr lang="en-US" sz="2800" dirty="0" smtClean="0"/>
              <a:t>Schools need an equitable, adequate, fair, predictable, and accountable state funding formula</a:t>
            </a:r>
          </a:p>
          <a:p>
            <a:endParaRPr lang="en-US" sz="2800" dirty="0"/>
          </a:p>
          <a:p>
            <a:pPr marL="0" indent="0">
              <a:buNone/>
            </a:pPr>
            <a:r>
              <a:rPr lang="en-US" sz="2800" dirty="0">
                <a:solidFill>
                  <a:srgbClr val="FF0000"/>
                </a:solidFill>
              </a:rPr>
              <a:t> </a:t>
            </a:r>
            <a:r>
              <a:rPr lang="en-US" sz="2800" dirty="0" smtClean="0">
                <a:solidFill>
                  <a:srgbClr val="FF0000"/>
                </a:solidFill>
              </a:rPr>
              <a:t>                         </a:t>
            </a:r>
            <a:r>
              <a:rPr lang="en-US" sz="2800" u="sng" dirty="0" smtClean="0">
                <a:solidFill>
                  <a:srgbClr val="FF0000"/>
                </a:solidFill>
              </a:rPr>
              <a:t>http://fairfundingpa.org</a:t>
            </a:r>
            <a:endParaRPr lang="en-US" sz="2800" u="sng" dirty="0">
              <a:solidFill>
                <a:srgbClr val="FF0000"/>
              </a:solidFill>
            </a:endParaRPr>
          </a:p>
        </p:txBody>
      </p:sp>
      <p:pic>
        <p:nvPicPr>
          <p:cNvPr id="4" name="Picture 3"/>
          <p:cNvPicPr>
            <a:picLocks noChangeAspect="1"/>
          </p:cNvPicPr>
          <p:nvPr/>
        </p:nvPicPr>
        <p:blipFill>
          <a:blip r:embed="rId2"/>
          <a:stretch>
            <a:fillRect/>
          </a:stretch>
        </p:blipFill>
        <p:spPr>
          <a:xfrm>
            <a:off x="4600575" y="5029200"/>
            <a:ext cx="4514850" cy="1104900"/>
          </a:xfrm>
          <a:prstGeom prst="rect">
            <a:avLst/>
          </a:prstGeom>
        </p:spPr>
      </p:pic>
    </p:spTree>
    <p:extLst>
      <p:ext uri="{BB962C8B-B14F-4D97-AF65-F5344CB8AC3E}">
        <p14:creationId xmlns:p14="http://schemas.microsoft.com/office/powerpoint/2010/main" val="1845319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1966 Formula (Act 580)</a:t>
            </a:r>
            <a:endParaRPr lang="en-US" i="1" dirty="0"/>
          </a:p>
        </p:txBody>
      </p:sp>
      <p:sp>
        <p:nvSpPr>
          <p:cNvPr id="3" name="Content Placeholder 2"/>
          <p:cNvSpPr>
            <a:spLocks noGrp="1"/>
          </p:cNvSpPr>
          <p:nvPr>
            <p:ph idx="1"/>
          </p:nvPr>
        </p:nvSpPr>
        <p:spPr>
          <a:xfrm>
            <a:off x="3407434" y="1600201"/>
            <a:ext cx="8174966" cy="4267200"/>
          </a:xfrm>
        </p:spPr>
        <p:txBody>
          <a:bodyPr>
            <a:normAutofit fontScale="92500" lnSpcReduction="10000"/>
          </a:bodyPr>
          <a:lstStyle/>
          <a:p>
            <a:r>
              <a:rPr lang="en-US" sz="3000" dirty="0" smtClean="0"/>
              <a:t>The law transitioned funding based on teaching units to a formula based on district wealth (Aid Ratio) times Actual Instructional Expense per Weighted Average Daily Membership (WADM) times the district’s WADM.  There was also additional state support based on poverty, density or </a:t>
            </a:r>
            <a:r>
              <a:rPr lang="en-US" sz="3000" dirty="0" err="1" smtClean="0"/>
              <a:t>sparsity</a:t>
            </a:r>
            <a:r>
              <a:rPr lang="en-US" sz="3000" dirty="0" smtClean="0"/>
              <a:t>, homebound instruction and vocational education.</a:t>
            </a:r>
          </a:p>
          <a:p>
            <a:r>
              <a:rPr lang="en-US" sz="3000" dirty="0" smtClean="0"/>
              <a:t>Additionally, Act 580 set the level of state support at 50% of reimbursable costs.  This funding framework remained in place until 1983.</a:t>
            </a:r>
          </a:p>
          <a:p>
            <a:pPr marL="0" indent="0">
              <a:buNone/>
            </a:pPr>
            <a:endParaRPr lang="en-US" dirty="0"/>
          </a:p>
        </p:txBody>
      </p:sp>
    </p:spTree>
    <p:extLst>
      <p:ext uri="{BB962C8B-B14F-4D97-AF65-F5344CB8AC3E}">
        <p14:creationId xmlns:p14="http://schemas.microsoft.com/office/powerpoint/2010/main" val="35026751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1983 Equalized Subsidy for</a:t>
            </a:r>
            <a:br>
              <a:rPr lang="en-US" i="1" dirty="0" smtClean="0"/>
            </a:br>
            <a:r>
              <a:rPr lang="en-US" i="1" dirty="0" smtClean="0"/>
              <a:t> Basic Education (ESBE-Act 31)</a:t>
            </a:r>
            <a:endParaRPr lang="en-US" i="1" dirty="0"/>
          </a:p>
        </p:txBody>
      </p:sp>
      <p:sp>
        <p:nvSpPr>
          <p:cNvPr id="3" name="Content Placeholder 2"/>
          <p:cNvSpPr>
            <a:spLocks noGrp="1"/>
          </p:cNvSpPr>
          <p:nvPr>
            <p:ph idx="1"/>
          </p:nvPr>
        </p:nvSpPr>
        <p:spPr>
          <a:xfrm>
            <a:off x="3364302" y="1600201"/>
            <a:ext cx="8218098" cy="4267200"/>
          </a:xfrm>
        </p:spPr>
        <p:txBody>
          <a:bodyPr>
            <a:normAutofit fontScale="92500" lnSpcReduction="20000"/>
          </a:bodyPr>
          <a:lstStyle/>
          <a:p>
            <a:r>
              <a:rPr lang="en-US" sz="2800" dirty="0" smtClean="0"/>
              <a:t>The ESBE formula:</a:t>
            </a:r>
          </a:p>
          <a:p>
            <a:pPr lvl="1"/>
            <a:r>
              <a:rPr lang="en-US" dirty="0" smtClean="0"/>
              <a:t>Aid Ratio times Factor for Educational Expense (FEE) times WADM</a:t>
            </a:r>
          </a:p>
          <a:p>
            <a:pPr lvl="1"/>
            <a:r>
              <a:rPr lang="en-US" dirty="0" smtClean="0"/>
              <a:t>FEE was set at $1,650</a:t>
            </a:r>
          </a:p>
          <a:p>
            <a:pPr lvl="1"/>
            <a:r>
              <a:rPr lang="en-US" dirty="0" smtClean="0"/>
              <a:t>Additional funding provided by an Economic Supplement that used poverty, local tax effort, and population per square mile as factors.</a:t>
            </a:r>
          </a:p>
          <a:p>
            <a:r>
              <a:rPr lang="en-US" sz="2800" dirty="0" smtClean="0"/>
              <a:t>The legislation creating ESBE removed the 50% state share and added a minimum annual increase of 2%.  The ESBE formula determined state funding for schools through the 1991-92 fiscal year.  </a:t>
            </a:r>
            <a:endParaRPr lang="en-US" sz="2800" dirty="0"/>
          </a:p>
        </p:txBody>
      </p:sp>
    </p:spTree>
    <p:extLst>
      <p:ext uri="{BB962C8B-B14F-4D97-AF65-F5344CB8AC3E}">
        <p14:creationId xmlns:p14="http://schemas.microsoft.com/office/powerpoint/2010/main" val="2523646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Since 1991-92</a:t>
            </a:r>
            <a:endParaRPr lang="en-US" i="1" dirty="0"/>
          </a:p>
        </p:txBody>
      </p:sp>
      <p:sp>
        <p:nvSpPr>
          <p:cNvPr id="3" name="Content Placeholder 2"/>
          <p:cNvSpPr>
            <a:spLocks noGrp="1"/>
          </p:cNvSpPr>
          <p:nvPr>
            <p:ph idx="1"/>
          </p:nvPr>
        </p:nvSpPr>
        <p:spPr>
          <a:xfrm>
            <a:off x="3510950" y="1600201"/>
            <a:ext cx="8071449" cy="4267200"/>
          </a:xfrm>
        </p:spPr>
        <p:txBody>
          <a:bodyPr>
            <a:normAutofit fontScale="85000" lnSpcReduction="10000"/>
          </a:bodyPr>
          <a:lstStyle/>
          <a:p>
            <a:r>
              <a:rPr lang="en-US" sz="2800" dirty="0" smtClean="0"/>
              <a:t>Hold Harmless (funding level from previous year) plus supplemental funding</a:t>
            </a:r>
          </a:p>
          <a:p>
            <a:r>
              <a:rPr lang="en-US" sz="2800" dirty="0" smtClean="0"/>
              <a:t>“…made on an ad hoc basis with the purposes and target of additional funding changing annually depending on transient administrative and legislative priorities.  The bases for supplemental payments have included: low wealth, low expenditure, poverty, limited revenue, small district assistance, enrollment growth, minimum funding increases, tax effort, meeting foundation levels, limited English proficiency and performance.”</a:t>
            </a:r>
          </a:p>
          <a:p>
            <a:pPr marL="0" indent="0">
              <a:buNone/>
            </a:pPr>
            <a:r>
              <a:rPr lang="en-US" sz="2800" dirty="0"/>
              <a:t> </a:t>
            </a:r>
            <a:r>
              <a:rPr lang="en-US" sz="2800" dirty="0" smtClean="0"/>
              <a:t>                                                         ---Dr. William T. Hartman, </a:t>
            </a:r>
          </a:p>
          <a:p>
            <a:pPr marL="0" indent="0">
              <a:buNone/>
            </a:pPr>
            <a:r>
              <a:rPr lang="en-US" sz="2800" dirty="0"/>
              <a:t> </a:t>
            </a:r>
            <a:r>
              <a:rPr lang="en-US" sz="2800" dirty="0" smtClean="0"/>
              <a:t>                                                             Penn State University</a:t>
            </a:r>
            <a:endParaRPr lang="en-US" sz="2800" dirty="0"/>
          </a:p>
        </p:txBody>
      </p:sp>
    </p:spTree>
    <p:extLst>
      <p:ext uri="{BB962C8B-B14F-4D97-AF65-F5344CB8AC3E}">
        <p14:creationId xmlns:p14="http://schemas.microsoft.com/office/powerpoint/2010/main" val="248348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smtClean="0"/>
              <a:t>Except for the Costing-Out Study</a:t>
            </a:r>
            <a:br>
              <a:rPr lang="en-US" i="1" dirty="0" smtClean="0"/>
            </a:br>
            <a:r>
              <a:rPr lang="en-US" i="1" dirty="0" smtClean="0"/>
              <a:t>2008-11 (Act 114-2006)</a:t>
            </a:r>
            <a:endParaRPr lang="en-US" i="1" dirty="0"/>
          </a:p>
        </p:txBody>
      </p:sp>
      <p:sp>
        <p:nvSpPr>
          <p:cNvPr id="3" name="Content Placeholder 2"/>
          <p:cNvSpPr>
            <a:spLocks noGrp="1"/>
          </p:cNvSpPr>
          <p:nvPr>
            <p:ph idx="1"/>
          </p:nvPr>
        </p:nvSpPr>
        <p:spPr>
          <a:xfrm>
            <a:off x="3545456" y="1600201"/>
            <a:ext cx="8036943" cy="4267200"/>
          </a:xfrm>
        </p:spPr>
        <p:txBody>
          <a:bodyPr>
            <a:normAutofit fontScale="92500" lnSpcReduction="20000"/>
          </a:bodyPr>
          <a:lstStyle/>
          <a:p>
            <a:r>
              <a:rPr lang="en-US" dirty="0" smtClean="0"/>
              <a:t>Adjustment factors for students and districts</a:t>
            </a:r>
          </a:p>
          <a:p>
            <a:pPr lvl="1"/>
            <a:r>
              <a:rPr lang="en-US" dirty="0" smtClean="0"/>
              <a:t>Student Adjustments (added per-student cost weights above the base cost):</a:t>
            </a:r>
          </a:p>
          <a:p>
            <a:pPr lvl="2"/>
            <a:r>
              <a:rPr lang="en-US" dirty="0" smtClean="0"/>
              <a:t>Poverty (.43)</a:t>
            </a:r>
          </a:p>
          <a:p>
            <a:pPr lvl="2"/>
            <a:r>
              <a:rPr lang="en-US" dirty="0" smtClean="0"/>
              <a:t>English Language Learners (varied by district size with a minimum of 1.48)</a:t>
            </a:r>
          </a:p>
          <a:p>
            <a:pPr lvl="1"/>
            <a:r>
              <a:rPr lang="en-US" dirty="0" smtClean="0"/>
              <a:t>District Adjustments</a:t>
            </a:r>
          </a:p>
          <a:p>
            <a:pPr lvl="2"/>
            <a:r>
              <a:rPr lang="en-US" dirty="0" smtClean="0"/>
              <a:t>Size (cost factor increased as district size decreased)</a:t>
            </a:r>
          </a:p>
          <a:p>
            <a:pPr lvl="2"/>
            <a:r>
              <a:rPr lang="en-US" dirty="0" smtClean="0"/>
              <a:t>Enrollment change over time (cost weights decreased going back in time)</a:t>
            </a:r>
          </a:p>
          <a:p>
            <a:pPr lvl="2"/>
            <a:r>
              <a:rPr lang="en-US" dirty="0" smtClean="0"/>
              <a:t>Regional cost of living differences (county weights varied around 1.00)</a:t>
            </a:r>
            <a:endParaRPr lang="en-US" dirty="0"/>
          </a:p>
        </p:txBody>
      </p:sp>
    </p:spTree>
    <p:extLst>
      <p:ext uri="{BB962C8B-B14F-4D97-AF65-F5344CB8AC3E}">
        <p14:creationId xmlns:p14="http://schemas.microsoft.com/office/powerpoint/2010/main" val="17729351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2012-13 Basic Education Funding</a:t>
            </a:r>
            <a:endParaRPr lang="en-US" i="1" dirty="0"/>
          </a:p>
        </p:txBody>
      </p:sp>
      <p:sp>
        <p:nvSpPr>
          <p:cNvPr id="3" name="Content Placeholder 2"/>
          <p:cNvSpPr>
            <a:spLocks noGrp="1"/>
          </p:cNvSpPr>
          <p:nvPr>
            <p:ph idx="1"/>
          </p:nvPr>
        </p:nvSpPr>
        <p:spPr>
          <a:xfrm>
            <a:off x="3234906" y="1600201"/>
            <a:ext cx="8347494" cy="4267200"/>
          </a:xfrm>
        </p:spPr>
        <p:txBody>
          <a:bodyPr>
            <a:normAutofit fontScale="85000" lnSpcReduction="10000"/>
          </a:bodyPr>
          <a:lstStyle/>
          <a:p>
            <a:pPr marL="0" indent="0">
              <a:buNone/>
            </a:pPr>
            <a:r>
              <a:rPr lang="en-US" sz="2800" dirty="0" smtClean="0"/>
              <a:t>Each school district received BEF allocation in two pieces:</a:t>
            </a:r>
          </a:p>
          <a:p>
            <a:r>
              <a:rPr lang="en-US" sz="2800" dirty="0" smtClean="0"/>
              <a:t>Total allocation from 2011-12 (approximately $5.35 billion)</a:t>
            </a:r>
          </a:p>
          <a:p>
            <a:r>
              <a:rPr lang="en-US" sz="2800" dirty="0" smtClean="0"/>
              <a:t>New allocation over 8 supplements (approximately $39 million)</a:t>
            </a:r>
          </a:p>
          <a:p>
            <a:pPr lvl="1"/>
            <a:r>
              <a:rPr lang="en-US" sz="2400" dirty="0" smtClean="0"/>
              <a:t>7 school districts qualified for ELL High Incidence ($17.45m)</a:t>
            </a:r>
          </a:p>
          <a:p>
            <a:pPr lvl="1"/>
            <a:r>
              <a:rPr lang="en-US" sz="2400" dirty="0" smtClean="0"/>
              <a:t>2 school districts qualified for CS Extraordinary Enrollment (approximately $13.5m)</a:t>
            </a:r>
          </a:p>
          <a:p>
            <a:pPr lvl="1"/>
            <a:r>
              <a:rPr lang="en-US" sz="2400" dirty="0" smtClean="0"/>
              <a:t>2 school districts qualified for Second Class County ($1m)</a:t>
            </a:r>
          </a:p>
          <a:p>
            <a:pPr lvl="1"/>
            <a:r>
              <a:rPr lang="en-US" sz="2400" dirty="0" smtClean="0"/>
              <a:t>1 school district qualified for Second Class SD ($1m)</a:t>
            </a:r>
          </a:p>
          <a:p>
            <a:pPr lvl="1"/>
            <a:r>
              <a:rPr lang="en-US" sz="2400" dirty="0" smtClean="0"/>
              <a:t>1 school district qualified for Increasing Aid Ratio ($2m)</a:t>
            </a:r>
          </a:p>
          <a:p>
            <a:pPr lvl="1"/>
            <a:r>
              <a:rPr lang="en-US" sz="2400" dirty="0" smtClean="0"/>
              <a:t>2 school districts qualified for Personal Income ($3.5m)</a:t>
            </a:r>
          </a:p>
          <a:p>
            <a:pPr lvl="1"/>
            <a:r>
              <a:rPr lang="en-US" sz="2400" dirty="0" smtClean="0"/>
              <a:t>1 school district qualified for Small District Increasing Aid Ratio ($300k)</a:t>
            </a:r>
          </a:p>
          <a:p>
            <a:pPr lvl="1"/>
            <a:r>
              <a:rPr lang="en-US" sz="2400" dirty="0" smtClean="0"/>
              <a:t>1 school district qualified for Small District Supplement ($250k)</a:t>
            </a:r>
          </a:p>
          <a:p>
            <a:pPr lvl="1"/>
            <a:endParaRPr lang="en-US" sz="2400" dirty="0"/>
          </a:p>
        </p:txBody>
      </p:sp>
    </p:spTree>
    <p:extLst>
      <p:ext uri="{BB962C8B-B14F-4D97-AF65-F5344CB8AC3E}">
        <p14:creationId xmlns:p14="http://schemas.microsoft.com/office/powerpoint/2010/main" val="1093950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2013-2014 Basic Education Funding</a:t>
            </a:r>
            <a:endParaRPr lang="en-US" i="1" dirty="0"/>
          </a:p>
        </p:txBody>
      </p:sp>
      <p:sp>
        <p:nvSpPr>
          <p:cNvPr id="3" name="Content Placeholder 2"/>
          <p:cNvSpPr>
            <a:spLocks noGrp="1"/>
          </p:cNvSpPr>
          <p:nvPr>
            <p:ph idx="1"/>
          </p:nvPr>
        </p:nvSpPr>
        <p:spPr>
          <a:xfrm>
            <a:off x="3554082" y="1600201"/>
            <a:ext cx="8028317" cy="4267200"/>
          </a:xfrm>
        </p:spPr>
        <p:txBody>
          <a:bodyPr>
            <a:normAutofit fontScale="92500"/>
          </a:bodyPr>
          <a:lstStyle/>
          <a:p>
            <a:pPr marL="0" indent="0">
              <a:buNone/>
            </a:pPr>
            <a:r>
              <a:rPr lang="en-US" sz="2800" dirty="0" smtClean="0"/>
              <a:t>Each school district received BEF allocation in two pieces:</a:t>
            </a:r>
          </a:p>
          <a:p>
            <a:r>
              <a:rPr lang="en-US" sz="2800" dirty="0" smtClean="0"/>
              <a:t>Total allocation from 2012-2013 (approximately $5.39 billion)</a:t>
            </a:r>
          </a:p>
          <a:p>
            <a:r>
              <a:rPr lang="en-US" sz="2800" dirty="0" smtClean="0"/>
              <a:t>New allocation over 13 supplements (approximately $129.9 million)</a:t>
            </a:r>
          </a:p>
          <a:p>
            <a:pPr lvl="1"/>
            <a:r>
              <a:rPr lang="en-US" sz="2400" dirty="0" smtClean="0"/>
              <a:t>All 500 school districts qualified for Student-Focused Funding Supplement (approximately $99.5 million)</a:t>
            </a:r>
          </a:p>
          <a:p>
            <a:pPr lvl="2"/>
            <a:r>
              <a:rPr lang="en-US" sz="2000" dirty="0" smtClean="0"/>
              <a:t>Average Daily Membership (ADM) times MV/PI Aid Ratio</a:t>
            </a:r>
          </a:p>
          <a:p>
            <a:pPr lvl="1"/>
            <a:r>
              <a:rPr lang="en-US" sz="2400" dirty="0" smtClean="0"/>
              <a:t>21 school districts qualified for other 12 supplements (approximately $30.3 million)</a:t>
            </a:r>
            <a:endParaRPr lang="en-US" sz="2400" dirty="0"/>
          </a:p>
        </p:txBody>
      </p:sp>
    </p:spTree>
    <p:extLst>
      <p:ext uri="{BB962C8B-B14F-4D97-AF65-F5344CB8AC3E}">
        <p14:creationId xmlns:p14="http://schemas.microsoft.com/office/powerpoint/2010/main" val="3439480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i="1" dirty="0" smtClean="0"/>
              <a:t>                    Pennsylvania School Funding	</a:t>
            </a:r>
            <a:endParaRPr lang="en-US" i="1" dirty="0"/>
          </a:p>
        </p:txBody>
      </p:sp>
      <p:sp>
        <p:nvSpPr>
          <p:cNvPr id="3" name="Content Placeholder 2"/>
          <p:cNvSpPr>
            <a:spLocks noGrp="1"/>
          </p:cNvSpPr>
          <p:nvPr>
            <p:ph idx="1"/>
          </p:nvPr>
        </p:nvSpPr>
        <p:spPr>
          <a:xfrm>
            <a:off x="3620219" y="1227858"/>
            <a:ext cx="7318075" cy="4267200"/>
          </a:xfrm>
        </p:spPr>
        <p:txBody>
          <a:bodyPr>
            <a:normAutofit fontScale="70000" lnSpcReduction="20000"/>
          </a:bodyPr>
          <a:lstStyle/>
          <a:p>
            <a:pPr marL="82296" indent="0">
              <a:buNone/>
            </a:pPr>
            <a:endParaRPr lang="en-US" dirty="0" smtClean="0"/>
          </a:p>
          <a:p>
            <a:r>
              <a:rPr lang="en-US" sz="3600" dirty="0" smtClean="0"/>
              <a:t>Except for the 3-year period (2008-11) following the Costing-Out Study, PA has not used a consistently applied BEF funding formula since 1993-94.</a:t>
            </a:r>
          </a:p>
          <a:p>
            <a:r>
              <a:rPr lang="en-US" sz="3600" dirty="0" smtClean="0"/>
              <a:t>Each year through the annual budget process, the General Assembly determines both the amount and method (formula) for the distribution of Basic Education Funding.  Over the past 20 years, 30 different factors have been used in one year or another to distribute funding.  </a:t>
            </a:r>
          </a:p>
          <a:p>
            <a:r>
              <a:rPr lang="en-US" sz="3600" dirty="0" smtClean="0"/>
              <a:t>PA </a:t>
            </a:r>
            <a:r>
              <a:rPr lang="en-US" sz="3600" dirty="0"/>
              <a:t>is one of only 3 states without a consistently applied school funding </a:t>
            </a:r>
            <a:r>
              <a:rPr lang="en-US" sz="3600" dirty="0" smtClean="0"/>
              <a:t>formula.  The other 2 states are North Carolina and Delaware.</a:t>
            </a:r>
            <a:endParaRPr lang="en-US" dirty="0"/>
          </a:p>
        </p:txBody>
      </p:sp>
    </p:spTree>
    <p:extLst>
      <p:ext uri="{BB962C8B-B14F-4D97-AF65-F5344CB8AC3E}">
        <p14:creationId xmlns:p14="http://schemas.microsoft.com/office/powerpoint/2010/main" val="3920587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2007</Words>
  <Application>Microsoft Office PowerPoint</Application>
  <PresentationFormat>Widescreen</PresentationFormat>
  <Paragraphs>223</Paragraphs>
  <Slides>25</Slides>
  <Notes>7</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25</vt:i4>
      </vt:variant>
    </vt:vector>
  </HeadingPairs>
  <TitlesOfParts>
    <vt:vector size="30" baseType="lpstr">
      <vt:lpstr>Arial</vt:lpstr>
      <vt:lpstr>Calibri</vt:lpstr>
      <vt:lpstr>1_Office Theme</vt:lpstr>
      <vt:lpstr>2_Office Theme</vt:lpstr>
      <vt:lpstr>3_Office Theme</vt:lpstr>
      <vt:lpstr>School Funding in Pennsylvania: What You Need to Know</vt:lpstr>
      <vt:lpstr>The Short History of  Basic Education Funding</vt:lpstr>
      <vt:lpstr>1966 Formula (Act 580)</vt:lpstr>
      <vt:lpstr>1983 Equalized Subsidy for  Basic Education (ESBE-Act 31)</vt:lpstr>
      <vt:lpstr>Since 1991-92</vt:lpstr>
      <vt:lpstr>Except for the Costing-Out Study 2008-11 (Act 114-2006)</vt:lpstr>
      <vt:lpstr>2012-13 Basic Education Funding</vt:lpstr>
      <vt:lpstr>2013-2014 Basic Education Funding</vt:lpstr>
      <vt:lpstr>                    Pennsylvania School Funding </vt:lpstr>
      <vt:lpstr>PowerPoint Presentation</vt:lpstr>
      <vt:lpstr>Pennsylvania School Funding</vt:lpstr>
      <vt:lpstr>Basic Education Funding Commission</vt:lpstr>
      <vt:lpstr>Campaign for Fair Education Funding </vt:lpstr>
      <vt:lpstr>Campaign for Fair Education Funding Members</vt:lpstr>
      <vt:lpstr>Campaign for Fair Education Funding Members</vt:lpstr>
      <vt:lpstr>Campaign for Fair Education Funding Members</vt:lpstr>
      <vt:lpstr>Campaign for Fair Education Funding</vt:lpstr>
      <vt:lpstr>Campaign for Fair Education Funding</vt:lpstr>
      <vt:lpstr>Campaign for Fair Education Funding</vt:lpstr>
      <vt:lpstr>Campaign for Fair Education Funding</vt:lpstr>
      <vt:lpstr>PowerPoint Presentation</vt:lpstr>
      <vt:lpstr>Pennsylvania School Funding </vt:lpstr>
      <vt:lpstr>Pennsylvania School Funding</vt:lpstr>
      <vt:lpstr>What You Can Do in the Short Term</vt:lpstr>
      <vt:lpstr>Join the Campaign!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Funding in Pennsylvania and What You Can Do to Change It</dc:title>
  <dc:creator>Martin Hudacs</dc:creator>
  <cp:lastModifiedBy>Ron Dufalla</cp:lastModifiedBy>
  <cp:revision>80</cp:revision>
  <cp:lastPrinted>2015-01-04T18:34:43Z</cp:lastPrinted>
  <dcterms:created xsi:type="dcterms:W3CDTF">2014-10-13T19:32:24Z</dcterms:created>
  <dcterms:modified xsi:type="dcterms:W3CDTF">2015-03-05T14:58:39Z</dcterms:modified>
</cp:coreProperties>
</file>